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4" r:id="rId2"/>
    <p:sldId id="257" r:id="rId3"/>
    <p:sldId id="258" r:id="rId4"/>
    <p:sldId id="300" r:id="rId5"/>
    <p:sldId id="276" r:id="rId6"/>
    <p:sldId id="297" r:id="rId7"/>
    <p:sldId id="285" r:id="rId8"/>
    <p:sldId id="299" r:id="rId9"/>
    <p:sldId id="278" r:id="rId10"/>
    <p:sldId id="301" r:id="rId11"/>
    <p:sldId id="302" r:id="rId12"/>
    <p:sldId id="296" r:id="rId13"/>
    <p:sldId id="282" r:id="rId14"/>
    <p:sldId id="29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reer Roadmap in Data Science" id="{56089670-DB74-4208-BB24-FE15ECFB2C85}">
          <p14:sldIdLst>
            <p14:sldId id="274"/>
          </p14:sldIdLst>
        </p14:section>
        <p14:section name="Agenda" id="{D96C7D46-2674-4A40-A9EA-A6C127A57227}">
          <p14:sldIdLst>
            <p14:sldId id="257"/>
          </p14:sldIdLst>
        </p14:section>
        <p14:section name="00 Introduction" id="{84E6C1AB-B7C4-43D2-A70A-53C9CD0A7907}">
          <p14:sldIdLst>
            <p14:sldId id="258"/>
          </p14:sldIdLst>
        </p14:section>
        <p14:section name="01 What does Linear Regression really mean?" id="{D004E2EC-B2D2-4F95-A01D-C90D0CE95CDB}">
          <p14:sldIdLst>
            <p14:sldId id="300"/>
            <p14:sldId id="276"/>
            <p14:sldId id="297"/>
          </p14:sldIdLst>
        </p14:section>
        <p14:section name="02 Use cases and concept walkthrough" id="{DDD30065-BC03-4C9D-8FF2-52460EC9B4F4}">
          <p14:sldIdLst>
            <p14:sldId id="285"/>
          </p14:sldIdLst>
        </p14:section>
        <p14:section name="03 How to assess your linear regression model?" id="{3D296992-B957-4696-8E42-D3432FC225FE}">
          <p14:sldIdLst>
            <p14:sldId id="299"/>
          </p14:sldIdLst>
        </p14:section>
        <p14:section name="04 Top interview questions and what matters in the industry" id="{D7A576BD-4F7A-4B8C-9970-60EFC20E329B}">
          <p14:sldIdLst>
            <p14:sldId id="278"/>
            <p14:sldId id="301"/>
            <p14:sldId id="302"/>
          </p14:sldIdLst>
        </p14:section>
        <p14:section name="05 Key Takeaways" id="{50520B23-E549-49CA-817B-EA2271E104E8}">
          <p14:sldIdLst>
            <p14:sldId id="296"/>
          </p14:sldIdLst>
        </p14:section>
        <p14:section name="Q&amp;A Session" id="{A8AD9179-485B-4868-8754-74C90074B6CD}">
          <p14:sldIdLst>
            <p14:sldId id="282"/>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456"/>
    <a:srgbClr val="297FD5"/>
    <a:srgbClr val="34497D"/>
    <a:srgbClr val="009644"/>
    <a:srgbClr val="00B050"/>
    <a:srgbClr val="4A66AC"/>
    <a:srgbClr val="374D81"/>
    <a:srgbClr val="417B85"/>
    <a:srgbClr val="7A4646"/>
    <a:srgbClr val="7F8F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94" autoAdjust="0"/>
    <p:restoredTop sz="94291" autoAdjust="0"/>
  </p:normalViewPr>
  <p:slideViewPr>
    <p:cSldViewPr snapToGrid="0">
      <p:cViewPr varScale="1">
        <p:scale>
          <a:sx n="119" d="100"/>
          <a:sy n="119" d="100"/>
        </p:scale>
        <p:origin x="108" y="8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C1E092-1ED1-4761-85D1-EEE54D1D70F3}" type="datetimeFigureOut">
              <a:rPr lang="en-US" smtClean="0"/>
              <a:t>30-Jan-22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EA27A9-5E68-4D2C-8C97-692FCAAE1E1E}" type="slidenum">
              <a:rPr lang="en-US" smtClean="0"/>
              <a:t>‹#›</a:t>
            </a:fld>
            <a:endParaRPr lang="en-US" dirty="0"/>
          </a:p>
        </p:txBody>
      </p:sp>
    </p:spTree>
    <p:extLst>
      <p:ext uri="{BB962C8B-B14F-4D97-AF65-F5344CB8AC3E}">
        <p14:creationId xmlns:p14="http://schemas.microsoft.com/office/powerpoint/2010/main" val="2792129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1</a:t>
            </a:fld>
            <a:endParaRPr lang="en-US" dirty="0"/>
          </a:p>
        </p:txBody>
      </p:sp>
    </p:spTree>
    <p:extLst>
      <p:ext uri="{BB962C8B-B14F-4D97-AF65-F5344CB8AC3E}">
        <p14:creationId xmlns:p14="http://schemas.microsoft.com/office/powerpoint/2010/main" val="135870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2</a:t>
            </a:fld>
            <a:endParaRPr lang="en-US" dirty="0"/>
          </a:p>
        </p:txBody>
      </p:sp>
    </p:spTree>
    <p:extLst>
      <p:ext uri="{BB962C8B-B14F-4D97-AF65-F5344CB8AC3E}">
        <p14:creationId xmlns:p14="http://schemas.microsoft.com/office/powerpoint/2010/main" val="110917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4</a:t>
            </a:fld>
            <a:endParaRPr lang="en-US" dirty="0"/>
          </a:p>
        </p:txBody>
      </p:sp>
    </p:spTree>
    <p:extLst>
      <p:ext uri="{BB962C8B-B14F-4D97-AF65-F5344CB8AC3E}">
        <p14:creationId xmlns:p14="http://schemas.microsoft.com/office/powerpoint/2010/main" val="387503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5</a:t>
            </a:fld>
            <a:endParaRPr lang="en-US" dirty="0"/>
          </a:p>
        </p:txBody>
      </p:sp>
    </p:spTree>
    <p:extLst>
      <p:ext uri="{BB962C8B-B14F-4D97-AF65-F5344CB8AC3E}">
        <p14:creationId xmlns:p14="http://schemas.microsoft.com/office/powerpoint/2010/main" val="2445294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6</a:t>
            </a:fld>
            <a:endParaRPr lang="en-US" dirty="0"/>
          </a:p>
        </p:txBody>
      </p:sp>
    </p:spTree>
    <p:extLst>
      <p:ext uri="{BB962C8B-B14F-4D97-AF65-F5344CB8AC3E}">
        <p14:creationId xmlns:p14="http://schemas.microsoft.com/office/powerpoint/2010/main" val="480478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7</a:t>
            </a:fld>
            <a:endParaRPr lang="en-US" dirty="0"/>
          </a:p>
        </p:txBody>
      </p:sp>
    </p:spTree>
    <p:extLst>
      <p:ext uri="{BB962C8B-B14F-4D97-AF65-F5344CB8AC3E}">
        <p14:creationId xmlns:p14="http://schemas.microsoft.com/office/powerpoint/2010/main" val="1654216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8</a:t>
            </a:fld>
            <a:endParaRPr lang="en-US" dirty="0"/>
          </a:p>
        </p:txBody>
      </p:sp>
    </p:spTree>
    <p:extLst>
      <p:ext uri="{BB962C8B-B14F-4D97-AF65-F5344CB8AC3E}">
        <p14:creationId xmlns:p14="http://schemas.microsoft.com/office/powerpoint/2010/main" val="342198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12</a:t>
            </a:fld>
            <a:endParaRPr lang="en-US" dirty="0"/>
          </a:p>
        </p:txBody>
      </p:sp>
    </p:spTree>
    <p:extLst>
      <p:ext uri="{BB962C8B-B14F-4D97-AF65-F5344CB8AC3E}">
        <p14:creationId xmlns:p14="http://schemas.microsoft.com/office/powerpoint/2010/main" val="126009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14</a:t>
            </a:fld>
            <a:endParaRPr lang="en-US" dirty="0"/>
          </a:p>
        </p:txBody>
      </p:sp>
    </p:spTree>
    <p:extLst>
      <p:ext uri="{BB962C8B-B14F-4D97-AF65-F5344CB8AC3E}">
        <p14:creationId xmlns:p14="http://schemas.microsoft.com/office/powerpoint/2010/main" val="353045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0156-419E-43DB-89F6-9CD0DC5061C6}"/>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5993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68847-8E1C-424B-9F53-FFF149C53AEA}"/>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E48B51A-C99B-420B-BF6E-1489A1FFAA8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B5BF96-CAAB-4E65-B8C1-E5F17C10AA89}"/>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30-Jan-22</a:t>
            </a:fld>
            <a:endParaRPr lang="en-US" dirty="0"/>
          </a:p>
        </p:txBody>
      </p:sp>
      <p:sp>
        <p:nvSpPr>
          <p:cNvPr id="5" name="Footer Placeholder 4">
            <a:extLst>
              <a:ext uri="{FF2B5EF4-FFF2-40B4-BE49-F238E27FC236}">
                <a16:creationId xmlns:a16="http://schemas.microsoft.com/office/drawing/2014/main" id="{B86EF0AE-66A6-491A-9B12-C06213482A51}"/>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A989FE5-E9A0-490A-B6C1-38EC340BE709}"/>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3394696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433C-C431-4AE6-9A93-AE011D9DADE1}"/>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CE24F17-F159-46E1-BFB0-A1168F5509CA}"/>
              </a:ext>
            </a:extLst>
          </p:cNvPr>
          <p:cNvSpPr>
            <a:spLocks noGrp="1"/>
          </p:cNvSpPr>
          <p:nvPr>
            <p:ph idx="1"/>
          </p:nvPr>
        </p:nvSpPr>
        <p:spPr>
          <a:xfrm>
            <a:off x="838200" y="1825625"/>
            <a:ext cx="10515600" cy="43513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EAC50B-14EF-485B-A1A1-EB8863DD8396}"/>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30-Jan-22</a:t>
            </a:fld>
            <a:endParaRPr lang="en-US" dirty="0"/>
          </a:p>
        </p:txBody>
      </p:sp>
      <p:sp>
        <p:nvSpPr>
          <p:cNvPr id="5" name="Footer Placeholder 4">
            <a:extLst>
              <a:ext uri="{FF2B5EF4-FFF2-40B4-BE49-F238E27FC236}">
                <a16:creationId xmlns:a16="http://schemas.microsoft.com/office/drawing/2014/main" id="{7C8AA638-0ED0-4884-841F-278014622227}"/>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ACDF29AE-1F1A-48F8-8577-98534E5883FB}"/>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pic>
        <p:nvPicPr>
          <p:cNvPr id="1026" name="Picture 2" descr="Ekeeda - Online Engineering Courses, Competitive Engineering Exams &amp;amp;  Professional Courses">
            <a:extLst>
              <a:ext uri="{FF2B5EF4-FFF2-40B4-BE49-F238E27FC236}">
                <a16:creationId xmlns:a16="http://schemas.microsoft.com/office/drawing/2014/main" id="{6B5ACBF8-40DD-4485-AC60-2223CF0D613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227" t="13444" r="15296" b="13405"/>
          <a:stretch/>
        </p:blipFill>
        <p:spPr bwMode="auto">
          <a:xfrm>
            <a:off x="10780294" y="6130591"/>
            <a:ext cx="1336589" cy="693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249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C603-A489-4A48-A6AB-3BB2F78AED49}"/>
              </a:ext>
            </a:extLst>
          </p:cNvPr>
          <p:cNvSpPr>
            <a:spLocks noGrp="1"/>
          </p:cNvSpPr>
          <p:nvPr>
            <p:ph type="title"/>
          </p:nvPr>
        </p:nvSpPr>
        <p:spPr>
          <a:xfrm>
            <a:off x="831850" y="1709738"/>
            <a:ext cx="10515600" cy="2852737"/>
          </a:xfrm>
          <a:prstGeom prst="rect">
            <a:avLst/>
          </a:prstGeo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8FA7C04E-1F4E-4FB9-807B-13C64B0C4D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FDF035D-F95B-4DB9-BB75-98FDD96B7E87}"/>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30-Jan-22</a:t>
            </a:fld>
            <a:endParaRPr lang="en-US" dirty="0"/>
          </a:p>
        </p:txBody>
      </p:sp>
      <p:sp>
        <p:nvSpPr>
          <p:cNvPr id="5" name="Footer Placeholder 4">
            <a:extLst>
              <a:ext uri="{FF2B5EF4-FFF2-40B4-BE49-F238E27FC236}">
                <a16:creationId xmlns:a16="http://schemas.microsoft.com/office/drawing/2014/main" id="{80298FF3-25F0-42D0-B9D8-718573620227}"/>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FEA17D4-935A-41D3-9D1D-48DC75ECB244}"/>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206169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6B82-5836-48B6-A20A-DB7509962A2C}"/>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99391F-538C-4A01-A0C9-8EC356FCFA47}"/>
              </a:ext>
            </a:extLst>
          </p:cNvPr>
          <p:cNvSpPr>
            <a:spLocks noGrp="1"/>
          </p:cNvSpPr>
          <p:nvPr>
            <p:ph sz="half" idx="1"/>
          </p:nvPr>
        </p:nvSpPr>
        <p:spPr>
          <a:xfrm>
            <a:off x="838200" y="1825625"/>
            <a:ext cx="5181600" cy="43513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C63FC5-33A3-491B-892C-AD6F300146CC}"/>
              </a:ext>
            </a:extLst>
          </p:cNvPr>
          <p:cNvSpPr>
            <a:spLocks noGrp="1"/>
          </p:cNvSpPr>
          <p:nvPr>
            <p:ph sz="half" idx="2"/>
          </p:nvPr>
        </p:nvSpPr>
        <p:spPr>
          <a:xfrm>
            <a:off x="6172200" y="1825625"/>
            <a:ext cx="5181600" cy="43513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CB7BB-FA87-4F63-962A-3076DA9AE8BB}"/>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30-Jan-22</a:t>
            </a:fld>
            <a:endParaRPr lang="en-US" dirty="0"/>
          </a:p>
        </p:txBody>
      </p:sp>
      <p:sp>
        <p:nvSpPr>
          <p:cNvPr id="6" name="Footer Placeholder 5">
            <a:extLst>
              <a:ext uri="{FF2B5EF4-FFF2-40B4-BE49-F238E27FC236}">
                <a16:creationId xmlns:a16="http://schemas.microsoft.com/office/drawing/2014/main" id="{C0330AE6-A337-43C0-90DB-C9F523AC4088}"/>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7" name="Slide Number Placeholder 6">
            <a:extLst>
              <a:ext uri="{FF2B5EF4-FFF2-40B4-BE49-F238E27FC236}">
                <a16:creationId xmlns:a16="http://schemas.microsoft.com/office/drawing/2014/main" id="{3246CBE1-1FDA-4854-A790-EC77CE36EBB6}"/>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162238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0747-0732-4154-AC37-5D2FC5D2438B}"/>
              </a:ext>
            </a:extLst>
          </p:cNvPr>
          <p:cNvSpPr>
            <a:spLocks noGrp="1"/>
          </p:cNvSpPr>
          <p:nvPr>
            <p:ph type="title"/>
          </p:nvPr>
        </p:nvSpPr>
        <p:spPr>
          <a:xfrm>
            <a:off x="839788"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1FAB904F-0DAF-4A4B-92BA-734547B4E61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B4C0570-F457-4E9D-ABD1-BBC4C353CE44}"/>
              </a:ext>
            </a:extLst>
          </p:cNvPr>
          <p:cNvSpPr>
            <a:spLocks noGrp="1"/>
          </p:cNvSpPr>
          <p:nvPr>
            <p:ph sz="half" idx="2"/>
          </p:nvPr>
        </p:nvSpPr>
        <p:spPr>
          <a:xfrm>
            <a:off x="839788" y="2505075"/>
            <a:ext cx="5157787" cy="36845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8B416C-3243-4ED6-AB24-FCB338E57B9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DF2B3C-13E4-4D65-B718-FFD0D944BCB6}"/>
              </a:ext>
            </a:extLst>
          </p:cNvPr>
          <p:cNvSpPr>
            <a:spLocks noGrp="1"/>
          </p:cNvSpPr>
          <p:nvPr>
            <p:ph sz="quarter" idx="4"/>
          </p:nvPr>
        </p:nvSpPr>
        <p:spPr>
          <a:xfrm>
            <a:off x="6172200" y="2505075"/>
            <a:ext cx="5183188" cy="36845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392CD5-1537-4A94-8618-B1E808FF1BDC}"/>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30-Jan-22</a:t>
            </a:fld>
            <a:endParaRPr lang="en-US" dirty="0"/>
          </a:p>
        </p:txBody>
      </p:sp>
      <p:sp>
        <p:nvSpPr>
          <p:cNvPr id="8" name="Footer Placeholder 7">
            <a:extLst>
              <a:ext uri="{FF2B5EF4-FFF2-40B4-BE49-F238E27FC236}">
                <a16:creationId xmlns:a16="http://schemas.microsoft.com/office/drawing/2014/main" id="{A4E76CFF-48AB-4CF6-A22D-CF1BC270DF5C}"/>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9" name="Slide Number Placeholder 8">
            <a:extLst>
              <a:ext uri="{FF2B5EF4-FFF2-40B4-BE49-F238E27FC236}">
                <a16:creationId xmlns:a16="http://schemas.microsoft.com/office/drawing/2014/main" id="{2E531545-F892-4A7B-B293-3AF483ECFBA1}"/>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146640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43D4-D2D1-4419-B1E5-076C0A134F24}"/>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252F94DD-188B-4865-8521-75CF48874A71}"/>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30-Jan-22</a:t>
            </a:fld>
            <a:endParaRPr lang="en-US" dirty="0"/>
          </a:p>
        </p:txBody>
      </p:sp>
      <p:sp>
        <p:nvSpPr>
          <p:cNvPr id="4" name="Footer Placeholder 3">
            <a:extLst>
              <a:ext uri="{FF2B5EF4-FFF2-40B4-BE49-F238E27FC236}">
                <a16:creationId xmlns:a16="http://schemas.microsoft.com/office/drawing/2014/main" id="{7408871E-2911-4AB6-9B8C-EEAA81C9D24A}"/>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Slide Number Placeholder 4">
            <a:extLst>
              <a:ext uri="{FF2B5EF4-FFF2-40B4-BE49-F238E27FC236}">
                <a16:creationId xmlns:a16="http://schemas.microsoft.com/office/drawing/2014/main" id="{A994A9B9-F8DE-44AA-804A-94F270864593}"/>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286820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343909-FBD5-44CC-AD59-A2EFE31F7F9D}"/>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30-Jan-22</a:t>
            </a:fld>
            <a:endParaRPr lang="en-US" dirty="0"/>
          </a:p>
        </p:txBody>
      </p:sp>
      <p:sp>
        <p:nvSpPr>
          <p:cNvPr id="3" name="Footer Placeholder 2">
            <a:extLst>
              <a:ext uri="{FF2B5EF4-FFF2-40B4-BE49-F238E27FC236}">
                <a16:creationId xmlns:a16="http://schemas.microsoft.com/office/drawing/2014/main" id="{84C98007-DBD8-4345-B327-FF9FD7C4BB0C}"/>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4" name="Slide Number Placeholder 3">
            <a:extLst>
              <a:ext uri="{FF2B5EF4-FFF2-40B4-BE49-F238E27FC236}">
                <a16:creationId xmlns:a16="http://schemas.microsoft.com/office/drawing/2014/main" id="{398725A0-2A80-40DE-8D9E-2C3A11EB9577}"/>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3961692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3EB7707-7402-457C-A6BF-56B9F490CD63}"/>
              </a:ext>
            </a:extLst>
          </p:cNvPr>
          <p:cNvCxnSpPr>
            <a:cxnSpLocks/>
          </p:cNvCxnSpPr>
          <p:nvPr userDrawn="1"/>
        </p:nvCxnSpPr>
        <p:spPr>
          <a:xfrm flipH="1">
            <a:off x="396853" y="991768"/>
            <a:ext cx="11398293" cy="0"/>
          </a:xfrm>
          <a:prstGeom prst="line">
            <a:avLst/>
          </a:prstGeom>
          <a:ln w="28575">
            <a:solidFill>
              <a:srgbClr val="002456"/>
            </a:solidFill>
          </a:ln>
        </p:spPr>
        <p:style>
          <a:lnRef idx="3">
            <a:schemeClr val="accent3"/>
          </a:lnRef>
          <a:fillRef idx="0">
            <a:schemeClr val="accent3"/>
          </a:fillRef>
          <a:effectRef idx="2">
            <a:schemeClr val="accent3"/>
          </a:effectRef>
          <a:fontRef idx="minor">
            <a:schemeClr val="tx1"/>
          </a:fontRef>
        </p:style>
      </p:cxnSp>
      <p:sp>
        <p:nvSpPr>
          <p:cNvPr id="4" name="Rectangle 3">
            <a:extLst>
              <a:ext uri="{FF2B5EF4-FFF2-40B4-BE49-F238E27FC236}">
                <a16:creationId xmlns:a16="http://schemas.microsoft.com/office/drawing/2014/main" id="{DDC549A6-7D61-40F4-A51B-0714B0810528}"/>
              </a:ext>
            </a:extLst>
          </p:cNvPr>
          <p:cNvSpPr/>
          <p:nvPr userDrawn="1"/>
        </p:nvSpPr>
        <p:spPr>
          <a:xfrm>
            <a:off x="1" y="862"/>
            <a:ext cx="755650" cy="219832"/>
          </a:xfrm>
          <a:prstGeom prst="rect">
            <a:avLst/>
          </a:prstGeom>
          <a:solidFill>
            <a:srgbClr val="7A4646">
              <a:alpha val="15294"/>
            </a:srgbClr>
          </a:solidFill>
          <a:ln>
            <a:solidFill>
              <a:schemeClr val="accent3">
                <a:lumMod val="7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152BDDF-D25A-41B4-A111-A8518F81FE4E}"/>
              </a:ext>
            </a:extLst>
          </p:cNvPr>
          <p:cNvSpPr txBox="1"/>
          <p:nvPr userDrawn="1"/>
        </p:nvSpPr>
        <p:spPr>
          <a:xfrm>
            <a:off x="10401572" y="6488668"/>
            <a:ext cx="1790427" cy="369332"/>
          </a:xfrm>
          <a:prstGeom prst="rect">
            <a:avLst/>
          </a:prstGeom>
          <a:noFill/>
        </p:spPr>
        <p:txBody>
          <a:bodyPr wrap="none" rtlCol="0">
            <a:spAutoFit/>
          </a:bodyPr>
          <a:lstStyle/>
          <a:p>
            <a:r>
              <a:rPr lang="en-US" dirty="0">
                <a:solidFill>
                  <a:srgbClr val="FFFFF0"/>
                </a:solidFill>
              </a:rPr>
              <a:t>Anish Mahapatra</a:t>
            </a:r>
          </a:p>
        </p:txBody>
      </p:sp>
      <p:pic>
        <p:nvPicPr>
          <p:cNvPr id="6" name="Picture 2" descr="Ekeeda - Online Engineering Courses, Competitive Engineering Exams &amp;amp;  Professional Courses">
            <a:extLst>
              <a:ext uri="{FF2B5EF4-FFF2-40B4-BE49-F238E27FC236}">
                <a16:creationId xmlns:a16="http://schemas.microsoft.com/office/drawing/2014/main" id="{D6690810-68F3-4AD6-BE45-A7A06BCD9902}"/>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14227" t="13444" r="15296" b="13405"/>
          <a:stretch/>
        </p:blipFill>
        <p:spPr bwMode="auto">
          <a:xfrm>
            <a:off x="10780294" y="6130591"/>
            <a:ext cx="1336589" cy="693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08824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gi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DF9695-1D49-452E-8E6B-BFF5461BB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310648" cy="6858000"/>
          </a:xfrm>
          <a:prstGeom prst="rect">
            <a:avLst/>
          </a:prstGeom>
        </p:spPr>
      </p:pic>
      <p:pic>
        <p:nvPicPr>
          <p:cNvPr id="2" name="Picture 1">
            <a:extLst>
              <a:ext uri="{FF2B5EF4-FFF2-40B4-BE49-F238E27FC236}">
                <a16:creationId xmlns:a16="http://schemas.microsoft.com/office/drawing/2014/main" id="{7A146ED7-7A7C-4183-B744-408085A0D311}"/>
              </a:ext>
            </a:extLst>
          </p:cNvPr>
          <p:cNvPicPr>
            <a:picLocks noChangeAspect="1"/>
          </p:cNvPicPr>
          <p:nvPr/>
        </p:nvPicPr>
        <p:blipFill>
          <a:blip r:embed="rId4"/>
          <a:stretch>
            <a:fillRect/>
          </a:stretch>
        </p:blipFill>
        <p:spPr>
          <a:xfrm>
            <a:off x="10327199" y="840835"/>
            <a:ext cx="1593164" cy="885949"/>
          </a:xfrm>
          <a:prstGeom prst="rect">
            <a:avLst/>
          </a:prstGeom>
        </p:spPr>
      </p:pic>
      <p:sp>
        <p:nvSpPr>
          <p:cNvPr id="7" name="Rectangle 6">
            <a:extLst>
              <a:ext uri="{FF2B5EF4-FFF2-40B4-BE49-F238E27FC236}">
                <a16:creationId xmlns:a16="http://schemas.microsoft.com/office/drawing/2014/main" id="{B7382D50-F04C-4762-A55A-496A48347DF6}"/>
              </a:ext>
            </a:extLst>
          </p:cNvPr>
          <p:cNvSpPr/>
          <p:nvPr/>
        </p:nvSpPr>
        <p:spPr>
          <a:xfrm>
            <a:off x="0" y="0"/>
            <a:ext cx="12192000" cy="6858000"/>
          </a:xfrm>
          <a:prstGeom prst="rect">
            <a:avLst/>
          </a:prstGeom>
          <a:solidFill>
            <a:schemeClr val="tx1">
              <a:alpha val="68000"/>
            </a:schemeClr>
          </a:solidFill>
          <a:ln>
            <a:solidFill>
              <a:srgbClr val="7A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FF38FB6-D98F-4EDC-87DF-742731A3086C}"/>
              </a:ext>
            </a:extLst>
          </p:cNvPr>
          <p:cNvSpPr txBox="1"/>
          <p:nvPr/>
        </p:nvSpPr>
        <p:spPr>
          <a:xfrm>
            <a:off x="558186" y="465848"/>
            <a:ext cx="7214657" cy="1077218"/>
          </a:xfrm>
          <a:prstGeom prst="rect">
            <a:avLst/>
          </a:prstGeom>
          <a:noFill/>
        </p:spPr>
        <p:txBody>
          <a:bodyPr wrap="square" rtlCol="0">
            <a:spAutoFit/>
          </a:bodyPr>
          <a:lstStyle/>
          <a:p>
            <a:pPr lvl="0">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How to master </a:t>
            </a:r>
          </a:p>
          <a:p>
            <a:pPr lvl="0">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Linear Regression</a:t>
            </a:r>
          </a:p>
        </p:txBody>
      </p:sp>
      <p:sp>
        <p:nvSpPr>
          <p:cNvPr id="8" name="TextBox 7">
            <a:extLst>
              <a:ext uri="{FF2B5EF4-FFF2-40B4-BE49-F238E27FC236}">
                <a16:creationId xmlns:a16="http://schemas.microsoft.com/office/drawing/2014/main" id="{5297BC12-3D7A-47D0-A42D-DB005B3C4B1A}"/>
              </a:ext>
            </a:extLst>
          </p:cNvPr>
          <p:cNvSpPr txBox="1"/>
          <p:nvPr/>
        </p:nvSpPr>
        <p:spPr>
          <a:xfrm>
            <a:off x="558186" y="1814146"/>
            <a:ext cx="5256575" cy="369332"/>
          </a:xfrm>
          <a:prstGeom prst="rect">
            <a:avLst/>
          </a:prstGeom>
          <a:noFill/>
        </p:spPr>
        <p:txBody>
          <a:bodyPr wrap="square" rtlCol="0">
            <a:spAutoFit/>
          </a:bodyPr>
          <a:lstStyle/>
          <a:p>
            <a:pPr lvl="0">
              <a:defRPr/>
            </a:pPr>
            <a:r>
              <a:rPr kumimoji="0" lang="en-US" b="1"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Anish Mahapatra</a:t>
            </a:r>
            <a:r>
              <a:rPr kumimoji="0" lang="en-US"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 </a:t>
            </a:r>
            <a:r>
              <a:rPr kumimoji="0" lang="en-US"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a:t>
            </a:r>
            <a:r>
              <a:rPr kumimoji="0" lang="en-US"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 </a:t>
            </a:r>
            <a:r>
              <a:rPr lang="en-US" dirty="0">
                <a:solidFill>
                  <a:schemeClr val="bg1">
                    <a:lumMod val="65000"/>
                  </a:schemeClr>
                </a:solidFill>
                <a:latin typeface="Arial" panose="020B0604020202020204" pitchFamily="34" charset="0"/>
                <a:cs typeface="Arial" panose="020B0604020202020204" pitchFamily="34" charset="0"/>
              </a:rPr>
              <a:t>29 January, 2022</a:t>
            </a:r>
            <a:endParaRPr kumimoji="0" lang="en-US" sz="110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24272680-583D-4909-A3A8-8B3601B04EB3}"/>
              </a:ext>
            </a:extLst>
          </p:cNvPr>
          <p:cNvSpPr/>
          <p:nvPr/>
        </p:nvSpPr>
        <p:spPr>
          <a:xfrm>
            <a:off x="422194" y="465833"/>
            <a:ext cx="45719" cy="1077218"/>
          </a:xfrm>
          <a:prstGeom prst="rect">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9039863-DD76-4F7F-9EBA-0B2AB9A3CF1C}"/>
              </a:ext>
            </a:extLst>
          </p:cNvPr>
          <p:cNvSpPr/>
          <p:nvPr/>
        </p:nvSpPr>
        <p:spPr>
          <a:xfrm>
            <a:off x="416703" y="1858614"/>
            <a:ext cx="56699" cy="280397"/>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719DE22A-973E-49BC-BA5E-E323C8BE7983}"/>
              </a:ext>
            </a:extLst>
          </p:cNvPr>
          <p:cNvCxnSpPr>
            <a:cxnSpLocks/>
          </p:cNvCxnSpPr>
          <p:nvPr/>
        </p:nvCxnSpPr>
        <p:spPr>
          <a:xfrm flipH="1">
            <a:off x="558187" y="1699638"/>
            <a:ext cx="44077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840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E639D0-BAAD-4F58-9B6D-AB70135305F1}"/>
              </a:ext>
            </a:extLst>
          </p:cNvPr>
          <p:cNvSpPr txBox="1"/>
          <p:nvPr/>
        </p:nvSpPr>
        <p:spPr>
          <a:xfrm>
            <a:off x="396852" y="283882"/>
            <a:ext cx="9856257" cy="646331"/>
          </a:xfrm>
          <a:prstGeom prst="rect">
            <a:avLst/>
          </a:prstGeom>
          <a:noFill/>
        </p:spPr>
        <p:txBody>
          <a:bodyPr wrap="square" rtlCol="0">
            <a:spAutoFit/>
          </a:bodyPr>
          <a:lstStyle/>
          <a:p>
            <a:pPr>
              <a:defRPr/>
            </a:pPr>
            <a:r>
              <a:rPr lang="en-US" sz="3600" b="1" dirty="0">
                <a:solidFill>
                  <a:schemeClr val="accent1">
                    <a:lumMod val="75000"/>
                  </a:schemeClr>
                </a:solidFill>
                <a:latin typeface="Arial" panose="020B0604020202020204" pitchFamily="34" charset="0"/>
                <a:cs typeface="Arial" panose="020B0604020202020204" pitchFamily="34" charset="0"/>
              </a:rPr>
              <a:t>Industry Relevance: Linear Regression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2BEE1B0C-F499-4999-9AAA-0A912EA76926}"/>
              </a:ext>
            </a:extLst>
          </p:cNvPr>
          <p:cNvSpPr txBox="1"/>
          <p:nvPr/>
        </p:nvSpPr>
        <p:spPr>
          <a:xfrm>
            <a:off x="19026" y="-22086"/>
            <a:ext cx="736624" cy="254109"/>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4 of 6</a:t>
            </a:r>
          </a:p>
        </p:txBody>
      </p:sp>
      <p:sp>
        <p:nvSpPr>
          <p:cNvPr id="67" name="TextBox 66">
            <a:extLst>
              <a:ext uri="{FF2B5EF4-FFF2-40B4-BE49-F238E27FC236}">
                <a16:creationId xmlns:a16="http://schemas.microsoft.com/office/drawing/2014/main" id="{3DEDFE9E-B2FF-47B4-ACEB-4BC78E8D7009}"/>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Linear regression is a topic one should prepare end to end as interviewers are likely to grill you on the simplest topic. </a:t>
            </a:r>
          </a:p>
        </p:txBody>
      </p:sp>
      <p:sp>
        <p:nvSpPr>
          <p:cNvPr id="72" name="TextBox 71">
            <a:extLst>
              <a:ext uri="{FF2B5EF4-FFF2-40B4-BE49-F238E27FC236}">
                <a16:creationId xmlns:a16="http://schemas.microsoft.com/office/drawing/2014/main" id="{F27C96BF-CA87-4279-BF67-0A4F69803468}"/>
              </a:ext>
            </a:extLst>
          </p:cNvPr>
          <p:cNvSpPr txBox="1"/>
          <p:nvPr/>
        </p:nvSpPr>
        <p:spPr>
          <a:xfrm>
            <a:off x="856234" y="1968036"/>
            <a:ext cx="8452358" cy="3231654"/>
          </a:xfrm>
          <a:prstGeom prst="rect">
            <a:avLst/>
          </a:prstGeom>
          <a:noFill/>
        </p:spPr>
        <p:txBody>
          <a:bodyPr wrap="square" lIns="0" tIns="0" rIns="0" bIns="0" rtlCol="0" anchor="t">
            <a:spAutoFit/>
          </a:bodyPr>
          <a:lstStyle/>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Simple 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critical assumptions of Linear regression?</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 Linear relationship between dependent and independent variable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 Independent variable should not have multi-collinearity</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 There should be an equal distribution of errors (homoscedastic)</a:t>
            </a:r>
            <a:endParaRPr lang="en-US" sz="2000" dirty="0">
              <a:solidFill>
                <a:schemeClr val="tx1">
                  <a:lumMod val="65000"/>
                  <a:lumOff val="35000"/>
                </a:schemeClr>
              </a:solidFill>
              <a:latin typeface="Arial" panose="020B0604020202020204" pitchFamily="34" charset="0"/>
              <a:cs typeface="Arial" panose="020B0604020202020204" pitchFamily="34" charset="0"/>
            </a:endParaRP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is the difference between R square and adjusted R square?</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2000" dirty="0">
                <a:solidFill>
                  <a:schemeClr val="tx1">
                    <a:lumMod val="65000"/>
                    <a:lumOff val="35000"/>
                  </a:schemeClr>
                </a:solidFill>
                <a:latin typeface="Arial" panose="020B0604020202020204" pitchFamily="34" charset="0"/>
                <a:cs typeface="Arial" panose="020B0604020202020204" pitchFamily="34" charset="0"/>
              </a:rPr>
              <a:t>- </a:t>
            </a:r>
            <a:r>
              <a:rPr lang="en-US" sz="1400" dirty="0">
                <a:solidFill>
                  <a:schemeClr val="tx1">
                    <a:lumMod val="65000"/>
                    <a:lumOff val="35000"/>
                  </a:schemeClr>
                </a:solidFill>
                <a:latin typeface="Arial" panose="020B0604020202020204" pitchFamily="34" charset="0"/>
                <a:cs typeface="Arial" panose="020B0604020202020204" pitchFamily="34" charset="0"/>
              </a:rPr>
              <a:t>R square accounts for the variation of all independent variables on the dependent variable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dirty="0"/>
              <a:t>- </a:t>
            </a:r>
            <a:r>
              <a:rPr lang="en-US" sz="1400" dirty="0">
                <a:solidFill>
                  <a:schemeClr val="tx1">
                    <a:lumMod val="65000"/>
                    <a:lumOff val="35000"/>
                  </a:schemeClr>
                </a:solidFill>
                <a:latin typeface="Arial" panose="020B0604020202020204" pitchFamily="34" charset="0"/>
                <a:cs typeface="Arial" panose="020B0604020202020204" pitchFamily="34" charset="0"/>
              </a:rPr>
              <a:t>Adjusted R square, it accounts for the significant variables alone for indicating the percentage of variation in the model</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formulas and meaning of RMSE and MSE?</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3254BBF-0372-4E3A-AC1E-F9CE3421D8CF}"/>
              </a:ext>
            </a:extLst>
          </p:cNvPr>
          <p:cNvPicPr>
            <a:picLocks noChangeAspect="1"/>
          </p:cNvPicPr>
          <p:nvPr/>
        </p:nvPicPr>
        <p:blipFill>
          <a:blip r:embed="rId2"/>
          <a:stretch>
            <a:fillRect/>
          </a:stretch>
        </p:blipFill>
        <p:spPr>
          <a:xfrm>
            <a:off x="3108309" y="4950661"/>
            <a:ext cx="1974104" cy="1441096"/>
          </a:xfrm>
          <a:prstGeom prst="rect">
            <a:avLst/>
          </a:prstGeom>
        </p:spPr>
      </p:pic>
    </p:spTree>
    <p:extLst>
      <p:ext uri="{BB962C8B-B14F-4D97-AF65-F5344CB8AC3E}">
        <p14:creationId xmlns:p14="http://schemas.microsoft.com/office/powerpoint/2010/main" val="67750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E639D0-BAAD-4F58-9B6D-AB70135305F1}"/>
              </a:ext>
            </a:extLst>
          </p:cNvPr>
          <p:cNvSpPr txBox="1"/>
          <p:nvPr/>
        </p:nvSpPr>
        <p:spPr>
          <a:xfrm>
            <a:off x="396852" y="283882"/>
            <a:ext cx="9856257" cy="646331"/>
          </a:xfrm>
          <a:prstGeom prst="rect">
            <a:avLst/>
          </a:prstGeom>
          <a:noFill/>
        </p:spPr>
        <p:txBody>
          <a:bodyPr wrap="square" rtlCol="0">
            <a:spAutoFit/>
          </a:bodyPr>
          <a:lstStyle/>
          <a:p>
            <a:pPr>
              <a:defRPr/>
            </a:pPr>
            <a:r>
              <a:rPr lang="en-US" sz="3600" b="1" dirty="0">
                <a:solidFill>
                  <a:schemeClr val="accent1">
                    <a:lumMod val="75000"/>
                  </a:schemeClr>
                </a:solidFill>
                <a:latin typeface="Arial" panose="020B0604020202020204" pitchFamily="34" charset="0"/>
                <a:cs typeface="Arial" panose="020B0604020202020204" pitchFamily="34" charset="0"/>
              </a:rPr>
              <a:t>Industry Relevance: Linear Regression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2BEE1B0C-F499-4999-9AAA-0A912EA76926}"/>
              </a:ext>
            </a:extLst>
          </p:cNvPr>
          <p:cNvSpPr txBox="1"/>
          <p:nvPr/>
        </p:nvSpPr>
        <p:spPr>
          <a:xfrm>
            <a:off x="19026" y="-22086"/>
            <a:ext cx="736624" cy="254109"/>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5 of 6</a:t>
            </a:r>
          </a:p>
        </p:txBody>
      </p:sp>
      <p:sp>
        <p:nvSpPr>
          <p:cNvPr id="67" name="TextBox 66">
            <a:extLst>
              <a:ext uri="{FF2B5EF4-FFF2-40B4-BE49-F238E27FC236}">
                <a16:creationId xmlns:a16="http://schemas.microsoft.com/office/drawing/2014/main" id="{3DEDFE9E-B2FF-47B4-ACEB-4BC78E8D7009}"/>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Linear regression is a topic one should prepare end to end as interviewers are likely to grill you on the simplest topic. </a:t>
            </a:r>
          </a:p>
        </p:txBody>
      </p:sp>
      <p:sp>
        <p:nvSpPr>
          <p:cNvPr id="72" name="TextBox 71">
            <a:extLst>
              <a:ext uri="{FF2B5EF4-FFF2-40B4-BE49-F238E27FC236}">
                <a16:creationId xmlns:a16="http://schemas.microsoft.com/office/drawing/2014/main" id="{F27C96BF-CA87-4279-BF67-0A4F69803468}"/>
              </a:ext>
            </a:extLst>
          </p:cNvPr>
          <p:cNvSpPr txBox="1"/>
          <p:nvPr/>
        </p:nvSpPr>
        <p:spPr>
          <a:xfrm>
            <a:off x="856234" y="1968036"/>
            <a:ext cx="8452358" cy="2031325"/>
          </a:xfrm>
          <a:prstGeom prst="rect">
            <a:avLst/>
          </a:prstGeom>
          <a:noFill/>
        </p:spPr>
        <p:txBody>
          <a:bodyPr wrap="square" lIns="0" tIns="0" rIns="0" bIns="0" rtlCol="0" anchor="t">
            <a:spAutoFit/>
          </a:bodyPr>
          <a:lstStyle/>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How to improve the accuracy of a linear regression model?</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2000" dirty="0">
                <a:solidFill>
                  <a:schemeClr val="tx1">
                    <a:lumMod val="65000"/>
                    <a:lumOff val="35000"/>
                  </a:schemeClr>
                </a:solidFill>
                <a:latin typeface="Arial" panose="020B0604020202020204" pitchFamily="34" charset="0"/>
                <a:cs typeface="Arial" panose="020B0604020202020204" pitchFamily="34" charset="0"/>
              </a:rPr>
              <a:t>- Remove outliers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are the disadvantages of a linear regression model?</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2000" dirty="0">
                <a:solidFill>
                  <a:schemeClr val="tx1">
                    <a:lumMod val="65000"/>
                    <a:lumOff val="35000"/>
                  </a:schemeClr>
                </a:solidFill>
                <a:latin typeface="Arial" panose="020B0604020202020204" pitchFamily="34" charset="0"/>
                <a:cs typeface="Arial" panose="020B0604020202020204" pitchFamily="34" charset="0"/>
              </a:rPr>
              <a:t>- Outliers affect the model</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56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DD942E-B569-4B98-891F-E414D32646A2}"/>
              </a:ext>
            </a:extLst>
          </p:cNvPr>
          <p:cNvSpPr txBox="1"/>
          <p:nvPr/>
        </p:nvSpPr>
        <p:spPr>
          <a:xfrm>
            <a:off x="396852" y="283882"/>
            <a:ext cx="9856257"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Key Takeaways</a:t>
            </a:r>
            <a:endParaRPr kumimoji="0" lang="en-US" sz="2400" b="0"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endParaRPr>
          </a:p>
        </p:txBody>
      </p:sp>
      <p:sp>
        <p:nvSpPr>
          <p:cNvPr id="6" name="Text Placeholder 3">
            <a:extLst>
              <a:ext uri="{FF2B5EF4-FFF2-40B4-BE49-F238E27FC236}">
                <a16:creationId xmlns:a16="http://schemas.microsoft.com/office/drawing/2014/main" id="{F5335375-7924-4622-AF82-FA2C6FD1C933}"/>
              </a:ext>
            </a:extLst>
          </p:cNvPr>
          <p:cNvSpPr txBox="1">
            <a:spLocks/>
          </p:cNvSpPr>
          <p:nvPr/>
        </p:nvSpPr>
        <p:spPr>
          <a:xfrm>
            <a:off x="387236" y="1155111"/>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1"/>
                </a:solidFill>
                <a:latin typeface="Arial" panose="020B0604020202020204" pitchFamily="34" charset="0"/>
                <a:cs typeface="Arial" panose="020B0604020202020204" pitchFamily="34" charset="0"/>
              </a:rPr>
              <a:t>01</a:t>
            </a:r>
          </a:p>
        </p:txBody>
      </p:sp>
      <p:sp>
        <p:nvSpPr>
          <p:cNvPr id="9" name="Text Placeholder 3">
            <a:extLst>
              <a:ext uri="{FF2B5EF4-FFF2-40B4-BE49-F238E27FC236}">
                <a16:creationId xmlns:a16="http://schemas.microsoft.com/office/drawing/2014/main" id="{572863C0-3E9A-4E1D-A687-3612172F7A59}"/>
              </a:ext>
            </a:extLst>
          </p:cNvPr>
          <p:cNvSpPr txBox="1">
            <a:spLocks/>
          </p:cNvSpPr>
          <p:nvPr/>
        </p:nvSpPr>
        <p:spPr>
          <a:xfrm>
            <a:off x="387233" y="2301337"/>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2"/>
                </a:solidFill>
                <a:latin typeface="Arial" panose="020B0604020202020204" pitchFamily="34" charset="0"/>
                <a:cs typeface="Arial" panose="020B0604020202020204" pitchFamily="34" charset="0"/>
              </a:rPr>
              <a:t>02</a:t>
            </a:r>
          </a:p>
        </p:txBody>
      </p:sp>
      <p:sp>
        <p:nvSpPr>
          <p:cNvPr id="10" name="Text Placeholder 3">
            <a:extLst>
              <a:ext uri="{FF2B5EF4-FFF2-40B4-BE49-F238E27FC236}">
                <a16:creationId xmlns:a16="http://schemas.microsoft.com/office/drawing/2014/main" id="{D8D7DF81-14C1-4F31-ACBB-42D51E429EA7}"/>
              </a:ext>
            </a:extLst>
          </p:cNvPr>
          <p:cNvSpPr txBox="1">
            <a:spLocks/>
          </p:cNvSpPr>
          <p:nvPr/>
        </p:nvSpPr>
        <p:spPr>
          <a:xfrm>
            <a:off x="387233" y="3501021"/>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3"/>
                </a:solidFill>
                <a:latin typeface="Arial" panose="020B0604020202020204" pitchFamily="34" charset="0"/>
                <a:cs typeface="Arial" panose="020B0604020202020204" pitchFamily="34" charset="0"/>
              </a:rPr>
              <a:t>03</a:t>
            </a:r>
          </a:p>
        </p:txBody>
      </p:sp>
      <p:sp>
        <p:nvSpPr>
          <p:cNvPr id="13" name="Text Placeholder 3">
            <a:extLst>
              <a:ext uri="{FF2B5EF4-FFF2-40B4-BE49-F238E27FC236}">
                <a16:creationId xmlns:a16="http://schemas.microsoft.com/office/drawing/2014/main" id="{04DA1616-C21E-49C5-9EA4-86F8E56B2B52}"/>
              </a:ext>
            </a:extLst>
          </p:cNvPr>
          <p:cNvSpPr txBox="1">
            <a:spLocks/>
          </p:cNvSpPr>
          <p:nvPr/>
        </p:nvSpPr>
        <p:spPr>
          <a:xfrm>
            <a:off x="396852" y="4694248"/>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rgbClr val="00B050"/>
                </a:solidFill>
                <a:latin typeface="Arial" panose="020B0604020202020204" pitchFamily="34" charset="0"/>
                <a:cs typeface="Arial" panose="020B0604020202020204" pitchFamily="34" charset="0"/>
              </a:rPr>
              <a:t>04</a:t>
            </a:r>
          </a:p>
        </p:txBody>
      </p:sp>
      <p:sp>
        <p:nvSpPr>
          <p:cNvPr id="14" name="TextBox 13">
            <a:extLst>
              <a:ext uri="{FF2B5EF4-FFF2-40B4-BE49-F238E27FC236}">
                <a16:creationId xmlns:a16="http://schemas.microsoft.com/office/drawing/2014/main" id="{79AEEC14-E845-44D3-A6A8-C2D34FD2E487}"/>
              </a:ext>
            </a:extLst>
          </p:cNvPr>
          <p:cNvSpPr txBox="1"/>
          <p:nvPr/>
        </p:nvSpPr>
        <p:spPr>
          <a:xfrm>
            <a:off x="1005991" y="1200911"/>
            <a:ext cx="11073713" cy="577850"/>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kumimoji="0" lang="en-US" sz="240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Intuition of simple linear regression</a:t>
            </a:r>
          </a:p>
        </p:txBody>
      </p:sp>
      <p:sp>
        <p:nvSpPr>
          <p:cNvPr id="15" name="TextBox 14">
            <a:extLst>
              <a:ext uri="{FF2B5EF4-FFF2-40B4-BE49-F238E27FC236}">
                <a16:creationId xmlns:a16="http://schemas.microsoft.com/office/drawing/2014/main" id="{AACF4D6A-35E3-4E14-B38D-A0CE722770F4}"/>
              </a:ext>
            </a:extLst>
          </p:cNvPr>
          <p:cNvSpPr txBox="1"/>
          <p:nvPr/>
        </p:nvSpPr>
        <p:spPr>
          <a:xfrm>
            <a:off x="1005991" y="2351126"/>
            <a:ext cx="7668776"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What linear regression really means?</a:t>
            </a:r>
          </a:p>
        </p:txBody>
      </p:sp>
      <p:sp>
        <p:nvSpPr>
          <p:cNvPr id="16" name="TextBox 15">
            <a:extLst>
              <a:ext uri="{FF2B5EF4-FFF2-40B4-BE49-F238E27FC236}">
                <a16:creationId xmlns:a16="http://schemas.microsoft.com/office/drawing/2014/main" id="{811F4317-2888-44F6-A227-B6D7F7D100A2}"/>
              </a:ext>
            </a:extLst>
          </p:cNvPr>
          <p:cNvSpPr txBox="1"/>
          <p:nvPr/>
        </p:nvSpPr>
        <p:spPr>
          <a:xfrm>
            <a:off x="1005991" y="3550810"/>
            <a:ext cx="8318482"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Ways to assess a linear regression model</a:t>
            </a:r>
          </a:p>
        </p:txBody>
      </p:sp>
      <p:sp>
        <p:nvSpPr>
          <p:cNvPr id="17" name="TextBox 16">
            <a:extLst>
              <a:ext uri="{FF2B5EF4-FFF2-40B4-BE49-F238E27FC236}">
                <a16:creationId xmlns:a16="http://schemas.microsoft.com/office/drawing/2014/main" id="{337932F5-3322-448E-8C98-B64A545B055B}"/>
              </a:ext>
            </a:extLst>
          </p:cNvPr>
          <p:cNvSpPr txBox="1"/>
          <p:nvPr/>
        </p:nvSpPr>
        <p:spPr>
          <a:xfrm>
            <a:off x="1015610" y="4744037"/>
            <a:ext cx="9077808" cy="577850"/>
          </a:xfrm>
          <a:prstGeom prst="rect">
            <a:avLst/>
          </a:prstGeom>
          <a:noFill/>
        </p:spPr>
        <p:txBody>
          <a:bodyPr wrap="square" rtlCol="0">
            <a:spAutoFit/>
          </a:bodyPr>
          <a:lstStyle/>
          <a:p>
            <a:pPr marR="0" lvl="0" fontAlgn="auto">
              <a:lnSpc>
                <a:spcPct val="150000"/>
              </a:lnSpc>
              <a:spcBef>
                <a:spcPts val="0"/>
              </a:spcBef>
              <a:spcAft>
                <a:spcPts val="0"/>
              </a:spcAft>
              <a:buClrTx/>
              <a:buSzTx/>
              <a:tabLst/>
              <a:defRPr/>
            </a:pPr>
            <a:r>
              <a:rPr lang="en-US" sz="2400" dirty="0">
                <a:solidFill>
                  <a:schemeClr val="tx1">
                    <a:lumMod val="85000"/>
                    <a:lumOff val="15000"/>
                  </a:schemeClr>
                </a:solidFill>
                <a:latin typeface="Arial" panose="020B0604020202020204" pitchFamily="34" charset="0"/>
                <a:cs typeface="Arial" panose="020B0604020202020204" pitchFamily="34" charset="0"/>
              </a:rPr>
              <a:t>The types of questions that are asked in an interview</a:t>
            </a:r>
          </a:p>
        </p:txBody>
      </p:sp>
      <p:pic>
        <p:nvPicPr>
          <p:cNvPr id="2" name="Picture 1">
            <a:extLst>
              <a:ext uri="{FF2B5EF4-FFF2-40B4-BE49-F238E27FC236}">
                <a16:creationId xmlns:a16="http://schemas.microsoft.com/office/drawing/2014/main" id="{0EEC2F04-25BC-48B3-A97D-CD6D2DC759BA}"/>
              </a:ext>
            </a:extLst>
          </p:cNvPr>
          <p:cNvPicPr>
            <a:picLocks noChangeAspect="1"/>
          </p:cNvPicPr>
          <p:nvPr/>
        </p:nvPicPr>
        <p:blipFill>
          <a:blip r:embed="rId3"/>
          <a:stretch>
            <a:fillRect/>
          </a:stretch>
        </p:blipFill>
        <p:spPr>
          <a:xfrm>
            <a:off x="1" y="-4429"/>
            <a:ext cx="2099255" cy="351708"/>
          </a:xfrm>
          <a:prstGeom prst="rect">
            <a:avLst/>
          </a:prstGeom>
        </p:spPr>
      </p:pic>
      <p:sp>
        <p:nvSpPr>
          <p:cNvPr id="20" name="TextBox 19">
            <a:extLst>
              <a:ext uri="{FF2B5EF4-FFF2-40B4-BE49-F238E27FC236}">
                <a16:creationId xmlns:a16="http://schemas.microsoft.com/office/drawing/2014/main" id="{39D2996D-6F51-4B1A-A1F9-818ED4984BC3}"/>
              </a:ext>
            </a:extLst>
          </p:cNvPr>
          <p:cNvSpPr txBox="1"/>
          <p:nvPr/>
        </p:nvSpPr>
        <p:spPr>
          <a:xfrm>
            <a:off x="0" y="0"/>
            <a:ext cx="736624" cy="254109"/>
          </a:xfrm>
          <a:prstGeom prst="rect">
            <a:avLst/>
          </a:prstGeom>
          <a:solidFill>
            <a:schemeClr val="bg1">
              <a:lumMod val="75000"/>
            </a:schemeClr>
          </a:solid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6 of 6</a:t>
            </a:r>
          </a:p>
        </p:txBody>
      </p:sp>
    </p:spTree>
    <p:extLst>
      <p:ext uri="{BB962C8B-B14F-4D97-AF65-F5344CB8AC3E}">
        <p14:creationId xmlns:p14="http://schemas.microsoft.com/office/powerpoint/2010/main" val="109397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2148AA-7CCB-45B8-969F-9AD60301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 y="0"/>
            <a:ext cx="10277363" cy="6858000"/>
          </a:xfrm>
          <a:prstGeom prst="rect">
            <a:avLst/>
          </a:prstGeom>
        </p:spPr>
      </p:pic>
      <p:pic>
        <p:nvPicPr>
          <p:cNvPr id="2" name="Picture 1">
            <a:extLst>
              <a:ext uri="{FF2B5EF4-FFF2-40B4-BE49-F238E27FC236}">
                <a16:creationId xmlns:a16="http://schemas.microsoft.com/office/drawing/2014/main" id="{7A146ED7-7A7C-4183-B744-408085A0D311}"/>
              </a:ext>
            </a:extLst>
          </p:cNvPr>
          <p:cNvPicPr>
            <a:picLocks noChangeAspect="1"/>
          </p:cNvPicPr>
          <p:nvPr/>
        </p:nvPicPr>
        <p:blipFill>
          <a:blip r:embed="rId3"/>
          <a:stretch>
            <a:fillRect/>
          </a:stretch>
        </p:blipFill>
        <p:spPr>
          <a:xfrm>
            <a:off x="10286618" y="791359"/>
            <a:ext cx="1625172" cy="885949"/>
          </a:xfrm>
          <a:prstGeom prst="rect">
            <a:avLst/>
          </a:prstGeom>
        </p:spPr>
      </p:pic>
      <p:sp>
        <p:nvSpPr>
          <p:cNvPr id="7" name="Rectangle 6">
            <a:extLst>
              <a:ext uri="{FF2B5EF4-FFF2-40B4-BE49-F238E27FC236}">
                <a16:creationId xmlns:a16="http://schemas.microsoft.com/office/drawing/2014/main" id="{B7382D50-F04C-4762-A55A-496A48347DF6}"/>
              </a:ext>
            </a:extLst>
          </p:cNvPr>
          <p:cNvSpPr/>
          <p:nvPr/>
        </p:nvSpPr>
        <p:spPr>
          <a:xfrm>
            <a:off x="0" y="0"/>
            <a:ext cx="12192000" cy="6858000"/>
          </a:xfrm>
          <a:prstGeom prst="rect">
            <a:avLst/>
          </a:prstGeom>
          <a:solidFill>
            <a:schemeClr val="tx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8778FF0-D8DC-4E79-A031-36756AC12555}"/>
              </a:ext>
            </a:extLst>
          </p:cNvPr>
          <p:cNvSpPr txBox="1"/>
          <p:nvPr/>
        </p:nvSpPr>
        <p:spPr>
          <a:xfrm>
            <a:off x="2123934" y="3142008"/>
            <a:ext cx="602699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Q&amp;A Session</a:t>
            </a:r>
            <a:endParaRPr kumimoji="0" lang="en-US" sz="4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1F5CBFE-EAE1-4B54-A1CD-1CEB39B1C004}"/>
              </a:ext>
            </a:extLst>
          </p:cNvPr>
          <p:cNvSpPr txBox="1"/>
          <p:nvPr/>
        </p:nvSpPr>
        <p:spPr>
          <a:xfrm>
            <a:off x="0" y="5522130"/>
            <a:ext cx="8972231" cy="785343"/>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kumimoji="0" lang="en-US" sz="1600" b="1"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LinkedIn: </a:t>
            </a:r>
            <a:r>
              <a:rPr kumimoji="0" lang="en-US" sz="1600"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www.linkedin.com/in/</a:t>
            </a:r>
            <a:r>
              <a:rPr kumimoji="0" lang="en-US" sz="1600" b="1"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anishmahapatra</a:t>
            </a:r>
            <a:endParaRPr lang="en-US" sz="1600" b="1" dirty="0">
              <a:solidFill>
                <a:schemeClr val="bg1">
                  <a:lumMod val="85000"/>
                </a:schemeClr>
              </a:solidFill>
              <a:latin typeface="Arial" panose="020B0604020202020204" pitchFamily="34" charset="0"/>
              <a:cs typeface="Arial" panose="020B0604020202020204" pitchFamily="34" charset="0"/>
            </a:endParaRPr>
          </a:p>
          <a:p>
            <a:pPr marR="0" lvl="0" defTabSz="914400" rtl="0" eaLnBrk="1" fontAlgn="auto" latinLnBrk="0" hangingPunct="1">
              <a:lnSpc>
                <a:spcPct val="150000"/>
              </a:lnSpc>
              <a:spcBef>
                <a:spcPts val="0"/>
              </a:spcBef>
              <a:spcAft>
                <a:spcPts val="0"/>
              </a:spcAft>
              <a:buClrTx/>
              <a:buSzTx/>
              <a:tabLst/>
              <a:defRPr/>
            </a:pPr>
            <a:r>
              <a:rPr kumimoji="0" lang="en-US" sz="1600" b="1"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Email:</a:t>
            </a:r>
            <a:r>
              <a:rPr kumimoji="0" lang="en-US" sz="160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 </a:t>
            </a:r>
            <a:r>
              <a:rPr kumimoji="0" lang="en-US" sz="1600" b="1"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anishmahapatra01</a:t>
            </a:r>
            <a:r>
              <a:rPr kumimoji="0" lang="en-US" sz="160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@gmail.com</a:t>
            </a:r>
          </a:p>
        </p:txBody>
      </p:sp>
      <p:sp>
        <p:nvSpPr>
          <p:cNvPr id="17" name="TextBox 16">
            <a:extLst>
              <a:ext uri="{FF2B5EF4-FFF2-40B4-BE49-F238E27FC236}">
                <a16:creationId xmlns:a16="http://schemas.microsoft.com/office/drawing/2014/main" id="{1D043AEC-1305-4BB0-A1F0-832F8A5109DF}"/>
              </a:ext>
            </a:extLst>
          </p:cNvPr>
          <p:cNvSpPr txBox="1"/>
          <p:nvPr/>
        </p:nvSpPr>
        <p:spPr>
          <a:xfrm>
            <a:off x="558186" y="465848"/>
            <a:ext cx="4520251" cy="1077218"/>
          </a:xfrm>
          <a:prstGeom prst="rect">
            <a:avLst/>
          </a:prstGeom>
          <a:noFill/>
        </p:spPr>
        <p:txBody>
          <a:bodyPr wrap="square" rtlCol="0">
            <a:spAutoFit/>
          </a:bodyPr>
          <a:lstStyle/>
          <a:p>
            <a:pPr lvl="0">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How to master</a:t>
            </a:r>
          </a:p>
          <a:p>
            <a:pPr lvl="0">
              <a:defRPr/>
            </a:pPr>
            <a:r>
              <a:rPr lang="en-US" sz="3200" b="1" dirty="0">
                <a:solidFill>
                  <a:prstClr val="white"/>
                </a:solidFill>
                <a:latin typeface="Arial" panose="020B0604020202020204" pitchFamily="34" charset="0"/>
                <a:cs typeface="Arial" panose="020B0604020202020204" pitchFamily="34" charset="0"/>
              </a:rPr>
              <a:t>Linear Regression</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5FE58FE-913D-46F1-AC82-9B2E4BB5394C}"/>
              </a:ext>
            </a:extLst>
          </p:cNvPr>
          <p:cNvSpPr txBox="1"/>
          <p:nvPr/>
        </p:nvSpPr>
        <p:spPr>
          <a:xfrm>
            <a:off x="558186" y="1814146"/>
            <a:ext cx="525657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Anish Mahapatra</a:t>
            </a:r>
            <a:r>
              <a:rPr kumimoji="0" lang="en-US"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 </a:t>
            </a:r>
            <a:endParaRPr kumimoji="0" lang="en-US" sz="110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F96264C-0FAA-48E0-B08A-FFCB05491DAA}"/>
              </a:ext>
            </a:extLst>
          </p:cNvPr>
          <p:cNvSpPr/>
          <p:nvPr/>
        </p:nvSpPr>
        <p:spPr>
          <a:xfrm>
            <a:off x="422194" y="465833"/>
            <a:ext cx="45719" cy="1077218"/>
          </a:xfrm>
          <a:prstGeom prst="rect">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C4D7667-112C-4C45-A9C7-991E84926C95}"/>
              </a:ext>
            </a:extLst>
          </p:cNvPr>
          <p:cNvSpPr/>
          <p:nvPr/>
        </p:nvSpPr>
        <p:spPr>
          <a:xfrm>
            <a:off x="416703" y="1858614"/>
            <a:ext cx="56699" cy="280397"/>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CAE78337-258D-428F-B7BA-E5E99DDCEE36}"/>
              </a:ext>
            </a:extLst>
          </p:cNvPr>
          <p:cNvCxnSpPr>
            <a:cxnSpLocks/>
          </p:cNvCxnSpPr>
          <p:nvPr/>
        </p:nvCxnSpPr>
        <p:spPr>
          <a:xfrm flipH="1">
            <a:off x="558187" y="1699638"/>
            <a:ext cx="44077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492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146ED7-7A7C-4183-B744-408085A0D311}"/>
              </a:ext>
            </a:extLst>
          </p:cNvPr>
          <p:cNvPicPr>
            <a:picLocks noChangeAspect="1"/>
          </p:cNvPicPr>
          <p:nvPr/>
        </p:nvPicPr>
        <p:blipFill>
          <a:blip r:embed="rId3"/>
          <a:stretch>
            <a:fillRect/>
          </a:stretch>
        </p:blipFill>
        <p:spPr>
          <a:xfrm>
            <a:off x="10327199" y="840835"/>
            <a:ext cx="1593164" cy="885949"/>
          </a:xfrm>
          <a:prstGeom prst="rect">
            <a:avLst/>
          </a:prstGeom>
        </p:spPr>
      </p:pic>
      <p:pic>
        <p:nvPicPr>
          <p:cNvPr id="1028" name="Picture 4" descr="A man in a black suit loosening his tie">
            <a:extLst>
              <a:ext uri="{FF2B5EF4-FFF2-40B4-BE49-F238E27FC236}">
                <a16:creationId xmlns:a16="http://schemas.microsoft.com/office/drawing/2014/main" id="{40E125F2-E77C-4964-B919-49F9769BEB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327199" cy="689428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7382D50-F04C-4762-A55A-496A48347DF6}"/>
              </a:ext>
            </a:extLst>
          </p:cNvPr>
          <p:cNvSpPr/>
          <p:nvPr/>
        </p:nvSpPr>
        <p:spPr>
          <a:xfrm>
            <a:off x="0" y="0"/>
            <a:ext cx="12192000" cy="6858000"/>
          </a:xfrm>
          <a:prstGeom prst="rect">
            <a:avLst/>
          </a:prstGeom>
          <a:solidFill>
            <a:schemeClr val="tx1">
              <a:alpha val="68000"/>
            </a:schemeClr>
          </a:solidFill>
          <a:ln>
            <a:solidFill>
              <a:srgbClr val="7A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FF38FB6-D98F-4EDC-87DF-742731A3086C}"/>
              </a:ext>
            </a:extLst>
          </p:cNvPr>
          <p:cNvSpPr txBox="1"/>
          <p:nvPr/>
        </p:nvSpPr>
        <p:spPr>
          <a:xfrm>
            <a:off x="558186" y="465848"/>
            <a:ext cx="7214657" cy="1077218"/>
          </a:xfrm>
          <a:prstGeom prst="rect">
            <a:avLst/>
          </a:prstGeom>
          <a:noFill/>
        </p:spPr>
        <p:txBody>
          <a:bodyPr wrap="square" rtlCol="0">
            <a:spAutoFit/>
          </a:bodyPr>
          <a:lstStyle/>
          <a:p>
            <a:pPr lvl="0">
              <a:defRPr/>
            </a:pPr>
            <a:r>
              <a:rPr lang="en-US" sz="3200" b="1" dirty="0">
                <a:solidFill>
                  <a:prstClr val="white"/>
                </a:solidFill>
                <a:latin typeface="Arial" panose="020B0604020202020204" pitchFamily="34" charset="0"/>
                <a:cs typeface="Arial" panose="020B0604020202020204" pitchFamily="34" charset="0"/>
              </a:rPr>
              <a:t>How to master </a:t>
            </a:r>
          </a:p>
          <a:p>
            <a:pPr lvl="0">
              <a:defRPr/>
            </a:pPr>
            <a:r>
              <a:rPr lang="en-US" sz="3200" b="1" dirty="0">
                <a:solidFill>
                  <a:prstClr val="white"/>
                </a:solidFill>
                <a:latin typeface="Arial" panose="020B0604020202020204" pitchFamily="34" charset="0"/>
                <a:cs typeface="Arial" panose="020B0604020202020204" pitchFamily="34" charset="0"/>
              </a:rPr>
              <a:t>Linear Regression</a:t>
            </a:r>
          </a:p>
        </p:txBody>
      </p:sp>
      <p:sp>
        <p:nvSpPr>
          <p:cNvPr id="8" name="TextBox 7">
            <a:extLst>
              <a:ext uri="{FF2B5EF4-FFF2-40B4-BE49-F238E27FC236}">
                <a16:creationId xmlns:a16="http://schemas.microsoft.com/office/drawing/2014/main" id="{5297BC12-3D7A-47D0-A42D-DB005B3C4B1A}"/>
              </a:ext>
            </a:extLst>
          </p:cNvPr>
          <p:cNvSpPr txBox="1"/>
          <p:nvPr/>
        </p:nvSpPr>
        <p:spPr>
          <a:xfrm>
            <a:off x="558186" y="1814146"/>
            <a:ext cx="525657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Anish Mahapatra</a:t>
            </a:r>
            <a:endParaRPr kumimoji="0" lang="en-US" sz="110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24272680-583D-4909-A3A8-8B3601B04EB3}"/>
              </a:ext>
            </a:extLst>
          </p:cNvPr>
          <p:cNvSpPr/>
          <p:nvPr/>
        </p:nvSpPr>
        <p:spPr>
          <a:xfrm>
            <a:off x="422194" y="465833"/>
            <a:ext cx="45719" cy="1077218"/>
          </a:xfrm>
          <a:prstGeom prst="rect">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89039863-DD76-4F7F-9EBA-0B2AB9A3CF1C}"/>
              </a:ext>
            </a:extLst>
          </p:cNvPr>
          <p:cNvSpPr/>
          <p:nvPr/>
        </p:nvSpPr>
        <p:spPr>
          <a:xfrm>
            <a:off x="416703" y="1858614"/>
            <a:ext cx="56699" cy="280397"/>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719DE22A-973E-49BC-BA5E-E323C8BE7983}"/>
              </a:ext>
            </a:extLst>
          </p:cNvPr>
          <p:cNvCxnSpPr>
            <a:cxnSpLocks/>
          </p:cNvCxnSpPr>
          <p:nvPr/>
        </p:nvCxnSpPr>
        <p:spPr>
          <a:xfrm flipH="1">
            <a:off x="558187" y="1699638"/>
            <a:ext cx="44077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E9D62C-CD5A-494F-83B9-2BB55CFE2D7F}"/>
              </a:ext>
            </a:extLst>
          </p:cNvPr>
          <p:cNvSpPr txBox="1"/>
          <p:nvPr/>
        </p:nvSpPr>
        <p:spPr>
          <a:xfrm>
            <a:off x="139081" y="5876494"/>
            <a:ext cx="4784181" cy="76944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lumMod val="75000"/>
                  </a:schemeClr>
                </a:solidFill>
                <a:effectLst/>
                <a:uLnTx/>
                <a:uFillTx/>
                <a:latin typeface="Arial" panose="020B0604020202020204" pitchFamily="34" charset="0"/>
                <a:cs typeface="Arial" panose="020B0604020202020204" pitchFamily="34" charset="0"/>
              </a:rPr>
              <a:t>Thank you.</a:t>
            </a:r>
            <a:endParaRPr kumimoji="0" lang="en-US" sz="2800" b="0" i="0" u="none" strike="noStrike" kern="1200" cap="none" spc="0" normalizeH="0" baseline="0" noProof="0" dirty="0">
              <a:ln>
                <a:noFill/>
              </a:ln>
              <a:solidFill>
                <a:schemeClr val="bg1">
                  <a:lumMod val="75000"/>
                </a:schemeClr>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40DA2D1-73D8-49C5-8EDF-FCC36BD51793}"/>
              </a:ext>
            </a:extLst>
          </p:cNvPr>
          <p:cNvSpPr txBox="1"/>
          <p:nvPr/>
        </p:nvSpPr>
        <p:spPr>
          <a:xfrm>
            <a:off x="5670233" y="5202783"/>
            <a:ext cx="4616386" cy="144315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1600" i="1" dirty="0">
                <a:solidFill>
                  <a:schemeClr val="tx1">
                    <a:lumMod val="50000"/>
                    <a:lumOff val="50000"/>
                  </a:schemeClr>
                </a:solidFill>
                <a:latin typeface="Arial" panose="020B0604020202020204" pitchFamily="34" charset="0"/>
                <a:cs typeface="Arial" panose="020B0604020202020204" pitchFamily="34" charset="0"/>
              </a:rPr>
              <a:t>Q. How to get into Data Science?</a:t>
            </a:r>
          </a:p>
          <a:p>
            <a:pPr marR="0" lvl="0" defTabSz="914400" rtl="0" eaLnBrk="1" fontAlgn="auto" latinLnBrk="0" hangingPunct="1">
              <a:lnSpc>
                <a:spcPct val="150000"/>
              </a:lnSpc>
              <a:spcBef>
                <a:spcPts val="0"/>
              </a:spcBef>
              <a:spcAft>
                <a:spcPts val="0"/>
              </a:spcAft>
              <a:buClrTx/>
              <a:buSzTx/>
              <a:tabLst/>
              <a:defRPr/>
            </a:pPr>
            <a:r>
              <a:rPr lang="en-US" sz="1600" dirty="0">
                <a:solidFill>
                  <a:schemeClr val="tx1">
                    <a:lumMod val="50000"/>
                    <a:lumOff val="50000"/>
                  </a:schemeClr>
                </a:solidFill>
                <a:latin typeface="Arial" panose="020B0604020202020204" pitchFamily="34" charset="0"/>
                <a:cs typeface="Arial" panose="020B0604020202020204" pitchFamily="34" charset="0"/>
              </a:rPr>
              <a:t>A.</a:t>
            </a:r>
            <a:r>
              <a:rPr lang="en-US" sz="1600" i="1" dirty="0">
                <a:solidFill>
                  <a:schemeClr val="tx1">
                    <a:lumMod val="50000"/>
                    <a:lumOff val="50000"/>
                  </a:schemeClr>
                </a:solidFill>
                <a:latin typeface="Arial" panose="020B0604020202020204" pitchFamily="34" charset="0"/>
                <a:cs typeface="Arial" panose="020B0604020202020204" pitchFamily="34" charset="0"/>
              </a:rPr>
              <a:t> </a:t>
            </a:r>
            <a:r>
              <a:rPr lang="en-US" sz="1600" dirty="0">
                <a:solidFill>
                  <a:schemeClr val="tx1">
                    <a:lumMod val="50000"/>
                    <a:lumOff val="50000"/>
                  </a:schemeClr>
                </a:solidFill>
                <a:latin typeface="Arial" panose="020B0604020202020204" pitchFamily="34" charset="0"/>
                <a:cs typeface="Arial" panose="020B0604020202020204" pitchFamily="34" charset="0"/>
              </a:rPr>
              <a:t>Simple, ask a real-world Data Scientist</a:t>
            </a:r>
            <a:r>
              <a:rPr lang="en-US" sz="1600" i="1" dirty="0">
                <a:solidFill>
                  <a:schemeClr val="tx1">
                    <a:lumMod val="50000"/>
                    <a:lumOff val="50000"/>
                  </a:schemeClr>
                </a:solidFill>
                <a:latin typeface="Arial" panose="020B0604020202020204" pitchFamily="34" charset="0"/>
                <a:cs typeface="Arial" panose="020B0604020202020204" pitchFamily="34" charset="0"/>
              </a:rPr>
              <a:t>.</a:t>
            </a:r>
          </a:p>
          <a:p>
            <a:pPr marR="0" lvl="0" defTabSz="914400" rtl="0" eaLnBrk="1" fontAlgn="auto" latinLnBrk="0" hangingPunct="1">
              <a:lnSpc>
                <a:spcPct val="150000"/>
              </a:lnSpc>
              <a:spcBef>
                <a:spcPts val="0"/>
              </a:spcBef>
              <a:spcAft>
                <a:spcPts val="0"/>
              </a:spcAft>
              <a:buClrTx/>
              <a:buSzTx/>
              <a:tabLst/>
              <a:defRPr/>
            </a:pPr>
            <a:endParaRPr lang="en-US" sz="1600" i="1" dirty="0">
              <a:solidFill>
                <a:schemeClr val="tx1">
                  <a:lumMod val="50000"/>
                  <a:lumOff val="50000"/>
                </a:schemeClr>
              </a:solidFill>
              <a:latin typeface="Arial" panose="020B0604020202020204" pitchFamily="34" charset="0"/>
              <a:cs typeface="Arial" panose="020B0604020202020204" pitchFamily="34" charset="0"/>
            </a:endParaRPr>
          </a:p>
          <a:p>
            <a:pPr marR="0" lvl="0" defTabSz="914400" rtl="0" eaLnBrk="1" fontAlgn="auto" latinLnBrk="0" hangingPunct="1">
              <a:lnSpc>
                <a:spcPct val="150000"/>
              </a:lnSpc>
              <a:spcBef>
                <a:spcPts val="0"/>
              </a:spcBef>
              <a:spcAft>
                <a:spcPts val="0"/>
              </a:spcAft>
              <a:buClrTx/>
              <a:buSzTx/>
              <a:tabLst/>
              <a:defRPr/>
            </a:pPr>
            <a:r>
              <a:rPr lang="en-US" sz="1200" dirty="0">
                <a:solidFill>
                  <a:schemeClr val="tx1">
                    <a:lumMod val="50000"/>
                    <a:lumOff val="50000"/>
                  </a:schemeClr>
                </a:solidFill>
                <a:latin typeface="Arial" panose="020B0604020202020204" pitchFamily="34" charset="0"/>
                <a:cs typeface="Arial" panose="020B0604020202020204" pitchFamily="34" charset="0"/>
              </a:rPr>
              <a:t>Email: anishmahapatra01@gmail.com</a:t>
            </a:r>
          </a:p>
        </p:txBody>
      </p:sp>
    </p:spTree>
    <p:extLst>
      <p:ext uri="{BB962C8B-B14F-4D97-AF65-F5344CB8AC3E}">
        <p14:creationId xmlns:p14="http://schemas.microsoft.com/office/powerpoint/2010/main" val="2612239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DD942E-B569-4B98-891F-E414D32646A2}"/>
              </a:ext>
            </a:extLst>
          </p:cNvPr>
          <p:cNvSpPr txBox="1"/>
          <p:nvPr/>
        </p:nvSpPr>
        <p:spPr>
          <a:xfrm>
            <a:off x="396852" y="283882"/>
            <a:ext cx="9856257"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Agenda</a:t>
            </a:r>
            <a:endParaRPr kumimoji="0" lang="en-US" sz="2400" b="0"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endParaRPr>
          </a:p>
        </p:txBody>
      </p:sp>
      <p:sp>
        <p:nvSpPr>
          <p:cNvPr id="6" name="Text Placeholder 3">
            <a:extLst>
              <a:ext uri="{FF2B5EF4-FFF2-40B4-BE49-F238E27FC236}">
                <a16:creationId xmlns:a16="http://schemas.microsoft.com/office/drawing/2014/main" id="{F5335375-7924-4622-AF82-FA2C6FD1C933}"/>
              </a:ext>
            </a:extLst>
          </p:cNvPr>
          <p:cNvSpPr txBox="1">
            <a:spLocks/>
          </p:cNvSpPr>
          <p:nvPr/>
        </p:nvSpPr>
        <p:spPr>
          <a:xfrm>
            <a:off x="387236" y="1155111"/>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1"/>
                </a:solidFill>
                <a:latin typeface="Arial" panose="020B0604020202020204" pitchFamily="34" charset="0"/>
                <a:cs typeface="Arial" panose="020B0604020202020204" pitchFamily="34" charset="0"/>
              </a:rPr>
              <a:t>01</a:t>
            </a:r>
          </a:p>
        </p:txBody>
      </p:sp>
      <p:sp>
        <p:nvSpPr>
          <p:cNvPr id="9" name="Text Placeholder 3">
            <a:extLst>
              <a:ext uri="{FF2B5EF4-FFF2-40B4-BE49-F238E27FC236}">
                <a16:creationId xmlns:a16="http://schemas.microsoft.com/office/drawing/2014/main" id="{572863C0-3E9A-4E1D-A687-3612172F7A59}"/>
              </a:ext>
            </a:extLst>
          </p:cNvPr>
          <p:cNvSpPr txBox="1">
            <a:spLocks/>
          </p:cNvSpPr>
          <p:nvPr/>
        </p:nvSpPr>
        <p:spPr>
          <a:xfrm>
            <a:off x="387234" y="1865308"/>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2"/>
                </a:solidFill>
                <a:latin typeface="Arial" panose="020B0604020202020204" pitchFamily="34" charset="0"/>
                <a:cs typeface="Arial" panose="020B0604020202020204" pitchFamily="34" charset="0"/>
              </a:rPr>
              <a:t>02</a:t>
            </a:r>
          </a:p>
        </p:txBody>
      </p:sp>
      <p:sp>
        <p:nvSpPr>
          <p:cNvPr id="10" name="Text Placeholder 3">
            <a:extLst>
              <a:ext uri="{FF2B5EF4-FFF2-40B4-BE49-F238E27FC236}">
                <a16:creationId xmlns:a16="http://schemas.microsoft.com/office/drawing/2014/main" id="{D8D7DF81-14C1-4F31-ACBB-42D51E429EA7}"/>
              </a:ext>
            </a:extLst>
          </p:cNvPr>
          <p:cNvSpPr txBox="1">
            <a:spLocks/>
          </p:cNvSpPr>
          <p:nvPr/>
        </p:nvSpPr>
        <p:spPr>
          <a:xfrm>
            <a:off x="387234" y="2575505"/>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3"/>
                </a:solidFill>
                <a:latin typeface="Arial" panose="020B0604020202020204" pitchFamily="34" charset="0"/>
                <a:cs typeface="Arial" panose="020B0604020202020204" pitchFamily="34" charset="0"/>
              </a:rPr>
              <a:t>03</a:t>
            </a:r>
          </a:p>
        </p:txBody>
      </p:sp>
      <p:sp>
        <p:nvSpPr>
          <p:cNvPr id="12" name="Text Placeholder 3">
            <a:extLst>
              <a:ext uri="{FF2B5EF4-FFF2-40B4-BE49-F238E27FC236}">
                <a16:creationId xmlns:a16="http://schemas.microsoft.com/office/drawing/2014/main" id="{4FBE352D-F81B-47D7-BB74-FE324C77EDFA}"/>
              </a:ext>
            </a:extLst>
          </p:cNvPr>
          <p:cNvSpPr txBox="1">
            <a:spLocks/>
          </p:cNvSpPr>
          <p:nvPr/>
        </p:nvSpPr>
        <p:spPr>
          <a:xfrm>
            <a:off x="387234" y="3995899"/>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5"/>
                </a:solidFill>
                <a:latin typeface="Arial" panose="020B0604020202020204" pitchFamily="34" charset="0"/>
                <a:cs typeface="Arial" panose="020B0604020202020204" pitchFamily="34" charset="0"/>
              </a:rPr>
              <a:t>05</a:t>
            </a:r>
          </a:p>
        </p:txBody>
      </p:sp>
      <p:sp>
        <p:nvSpPr>
          <p:cNvPr id="13" name="Text Placeholder 3">
            <a:extLst>
              <a:ext uri="{FF2B5EF4-FFF2-40B4-BE49-F238E27FC236}">
                <a16:creationId xmlns:a16="http://schemas.microsoft.com/office/drawing/2014/main" id="{04DA1616-C21E-49C5-9EA4-86F8E56B2B52}"/>
              </a:ext>
            </a:extLst>
          </p:cNvPr>
          <p:cNvSpPr txBox="1">
            <a:spLocks/>
          </p:cNvSpPr>
          <p:nvPr/>
        </p:nvSpPr>
        <p:spPr>
          <a:xfrm>
            <a:off x="387234" y="3285702"/>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4"/>
                </a:solidFill>
                <a:latin typeface="Arial" panose="020B0604020202020204" pitchFamily="34" charset="0"/>
                <a:cs typeface="Arial" panose="020B0604020202020204" pitchFamily="34" charset="0"/>
              </a:rPr>
              <a:t>04</a:t>
            </a:r>
          </a:p>
        </p:txBody>
      </p:sp>
      <p:sp>
        <p:nvSpPr>
          <p:cNvPr id="15" name="TextBox 14">
            <a:extLst>
              <a:ext uri="{FF2B5EF4-FFF2-40B4-BE49-F238E27FC236}">
                <a16:creationId xmlns:a16="http://schemas.microsoft.com/office/drawing/2014/main" id="{AACF4D6A-35E3-4E14-B38D-A0CE722770F4}"/>
              </a:ext>
            </a:extLst>
          </p:cNvPr>
          <p:cNvSpPr txBox="1"/>
          <p:nvPr/>
        </p:nvSpPr>
        <p:spPr>
          <a:xfrm>
            <a:off x="1015611" y="1185871"/>
            <a:ext cx="7668776"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What does Linear Regression really mean?</a:t>
            </a:r>
          </a:p>
        </p:txBody>
      </p:sp>
      <p:sp>
        <p:nvSpPr>
          <p:cNvPr id="16" name="TextBox 15">
            <a:extLst>
              <a:ext uri="{FF2B5EF4-FFF2-40B4-BE49-F238E27FC236}">
                <a16:creationId xmlns:a16="http://schemas.microsoft.com/office/drawing/2014/main" id="{811F4317-2888-44F6-A227-B6D7F7D100A2}"/>
              </a:ext>
            </a:extLst>
          </p:cNvPr>
          <p:cNvSpPr txBox="1"/>
          <p:nvPr/>
        </p:nvSpPr>
        <p:spPr>
          <a:xfrm>
            <a:off x="1015610" y="1896068"/>
            <a:ext cx="9247117"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Use-case and concept walkthrough</a:t>
            </a:r>
          </a:p>
        </p:txBody>
      </p:sp>
      <p:sp>
        <p:nvSpPr>
          <p:cNvPr id="18" name="TextBox 17">
            <a:extLst>
              <a:ext uri="{FF2B5EF4-FFF2-40B4-BE49-F238E27FC236}">
                <a16:creationId xmlns:a16="http://schemas.microsoft.com/office/drawing/2014/main" id="{DB5D90E1-C682-45F0-BA60-F04616852450}"/>
              </a:ext>
            </a:extLst>
          </p:cNvPr>
          <p:cNvSpPr txBox="1"/>
          <p:nvPr/>
        </p:nvSpPr>
        <p:spPr>
          <a:xfrm>
            <a:off x="1015610" y="2572695"/>
            <a:ext cx="8029724" cy="577850"/>
          </a:xfrm>
          <a:prstGeom prst="rect">
            <a:avLst/>
          </a:prstGeom>
          <a:noFill/>
        </p:spPr>
        <p:txBody>
          <a:bodyPr wrap="square" rtlCol="0">
            <a:spAutoFit/>
          </a:bodyPr>
          <a:lstStyle/>
          <a:p>
            <a:pPr marR="0" lvl="0" fontAlgn="auto">
              <a:lnSpc>
                <a:spcPct val="150000"/>
              </a:lnSpc>
              <a:spcBef>
                <a:spcPts val="0"/>
              </a:spcBef>
              <a:spcAft>
                <a:spcPts val="0"/>
              </a:spcAft>
              <a:buClrTx/>
              <a:buSzTx/>
              <a:tabLst/>
              <a:defRPr/>
            </a:pPr>
            <a:r>
              <a:rPr lang="en-US" sz="2400" dirty="0">
                <a:solidFill>
                  <a:schemeClr val="tx1">
                    <a:lumMod val="85000"/>
                    <a:lumOff val="15000"/>
                  </a:schemeClr>
                </a:solidFill>
                <a:latin typeface="Arial" panose="020B0604020202020204" pitchFamily="34" charset="0"/>
                <a:cs typeface="Arial" panose="020B0604020202020204" pitchFamily="34" charset="0"/>
              </a:rPr>
              <a:t>How to assess your linear regression model?</a:t>
            </a:r>
          </a:p>
        </p:txBody>
      </p:sp>
      <p:sp>
        <p:nvSpPr>
          <p:cNvPr id="19" name="TextBox 18">
            <a:extLst>
              <a:ext uri="{FF2B5EF4-FFF2-40B4-BE49-F238E27FC236}">
                <a16:creationId xmlns:a16="http://schemas.microsoft.com/office/drawing/2014/main" id="{C51682F0-5C04-48BF-BC66-799E4F8EB2B2}"/>
              </a:ext>
            </a:extLst>
          </p:cNvPr>
          <p:cNvSpPr txBox="1"/>
          <p:nvPr/>
        </p:nvSpPr>
        <p:spPr>
          <a:xfrm>
            <a:off x="1015609" y="3282892"/>
            <a:ext cx="8306359"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Top interview questions and what matters in the industry</a:t>
            </a:r>
          </a:p>
        </p:txBody>
      </p:sp>
      <p:pic>
        <p:nvPicPr>
          <p:cNvPr id="2" name="Picture 1">
            <a:extLst>
              <a:ext uri="{FF2B5EF4-FFF2-40B4-BE49-F238E27FC236}">
                <a16:creationId xmlns:a16="http://schemas.microsoft.com/office/drawing/2014/main" id="{0EEC2F04-25BC-48B3-A97D-CD6D2DC759BA}"/>
              </a:ext>
            </a:extLst>
          </p:cNvPr>
          <p:cNvPicPr>
            <a:picLocks noChangeAspect="1"/>
          </p:cNvPicPr>
          <p:nvPr/>
        </p:nvPicPr>
        <p:blipFill>
          <a:blip r:embed="rId3"/>
          <a:stretch>
            <a:fillRect/>
          </a:stretch>
        </p:blipFill>
        <p:spPr>
          <a:xfrm>
            <a:off x="1" y="-4429"/>
            <a:ext cx="2099255" cy="351708"/>
          </a:xfrm>
          <a:prstGeom prst="rect">
            <a:avLst/>
          </a:prstGeom>
        </p:spPr>
      </p:pic>
      <p:sp>
        <p:nvSpPr>
          <p:cNvPr id="20" name="TextBox 19">
            <a:extLst>
              <a:ext uri="{FF2B5EF4-FFF2-40B4-BE49-F238E27FC236}">
                <a16:creationId xmlns:a16="http://schemas.microsoft.com/office/drawing/2014/main" id="{D33A2B50-90C7-4197-A622-B68BD96D1511}"/>
              </a:ext>
            </a:extLst>
          </p:cNvPr>
          <p:cNvSpPr txBox="1"/>
          <p:nvPr/>
        </p:nvSpPr>
        <p:spPr>
          <a:xfrm>
            <a:off x="1015609" y="3993089"/>
            <a:ext cx="8306359"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Key Takeaways</a:t>
            </a:r>
          </a:p>
        </p:txBody>
      </p:sp>
    </p:spTree>
    <p:extLst>
      <p:ext uri="{BB962C8B-B14F-4D97-AF65-F5344CB8AC3E}">
        <p14:creationId xmlns:p14="http://schemas.microsoft.com/office/powerpoint/2010/main" val="198811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2A2E3112-D815-4D4B-88A6-554FB6493464}"/>
              </a:ext>
            </a:extLst>
          </p:cNvPr>
          <p:cNvSpPr txBox="1"/>
          <p:nvPr/>
        </p:nvSpPr>
        <p:spPr>
          <a:xfrm>
            <a:off x="19026" y="-22085"/>
            <a:ext cx="73027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0 of 6</a:t>
            </a:r>
          </a:p>
        </p:txBody>
      </p:sp>
      <p:sp>
        <p:nvSpPr>
          <p:cNvPr id="39" name="TextBox 38">
            <a:extLst>
              <a:ext uri="{FF2B5EF4-FFF2-40B4-BE49-F238E27FC236}">
                <a16:creationId xmlns:a16="http://schemas.microsoft.com/office/drawing/2014/main" id="{D033331F-402B-4FD6-A596-7F20E55E03B9}"/>
              </a:ext>
            </a:extLst>
          </p:cNvPr>
          <p:cNvSpPr txBox="1"/>
          <p:nvPr/>
        </p:nvSpPr>
        <p:spPr>
          <a:xfrm>
            <a:off x="396852" y="283882"/>
            <a:ext cx="9856257"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Introduction</a:t>
            </a:r>
            <a:endParaRPr kumimoji="0" lang="en-US" sz="2400" b="0"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E3DD869-E172-4CAC-8FF9-E35B6C7FFE78}"/>
              </a:ext>
            </a:extLst>
          </p:cNvPr>
          <p:cNvSpPr txBox="1"/>
          <p:nvPr/>
        </p:nvSpPr>
        <p:spPr>
          <a:xfrm>
            <a:off x="7210080" y="4428320"/>
            <a:ext cx="4055518" cy="785151"/>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1600" dirty="0">
                <a:solidFill>
                  <a:schemeClr val="tx1">
                    <a:lumMod val="50000"/>
                    <a:lumOff val="50000"/>
                  </a:schemeClr>
                </a:solidFill>
                <a:latin typeface="Arial" panose="020B0604020202020204" pitchFamily="34" charset="0"/>
                <a:cs typeface="Arial" panose="020B0604020202020204" pitchFamily="34" charset="0"/>
              </a:rPr>
              <a:t>Q. How to get into Data Science?</a:t>
            </a:r>
          </a:p>
          <a:p>
            <a:pPr marR="0" lvl="0" defTabSz="914400" rtl="0" eaLnBrk="1" fontAlgn="auto" latinLnBrk="0" hangingPunct="1">
              <a:lnSpc>
                <a:spcPct val="150000"/>
              </a:lnSpc>
              <a:spcBef>
                <a:spcPts val="0"/>
              </a:spcBef>
              <a:spcAft>
                <a:spcPts val="0"/>
              </a:spcAft>
              <a:buClrTx/>
              <a:buSzTx/>
              <a:tabLst/>
              <a:defRPr/>
            </a:pPr>
            <a:r>
              <a:rPr lang="en-US" sz="1600" dirty="0">
                <a:solidFill>
                  <a:schemeClr val="tx1">
                    <a:lumMod val="50000"/>
                    <a:lumOff val="50000"/>
                  </a:schemeClr>
                </a:solidFill>
                <a:latin typeface="Arial" panose="020B0604020202020204" pitchFamily="34" charset="0"/>
                <a:cs typeface="Arial" panose="020B0604020202020204" pitchFamily="34" charset="0"/>
              </a:rPr>
              <a:t>A. Simple, ask a real-world Data Scientist.</a:t>
            </a:r>
          </a:p>
        </p:txBody>
      </p:sp>
      <p:grpSp>
        <p:nvGrpSpPr>
          <p:cNvPr id="4" name="Group 3">
            <a:extLst>
              <a:ext uri="{FF2B5EF4-FFF2-40B4-BE49-F238E27FC236}">
                <a16:creationId xmlns:a16="http://schemas.microsoft.com/office/drawing/2014/main" id="{6DBF6F85-4B77-418B-A024-8E7655314032}"/>
              </a:ext>
            </a:extLst>
          </p:cNvPr>
          <p:cNvGrpSpPr/>
          <p:nvPr/>
        </p:nvGrpSpPr>
        <p:grpSpPr>
          <a:xfrm>
            <a:off x="7210080" y="5750012"/>
            <a:ext cx="3752701" cy="675537"/>
            <a:chOff x="7637634" y="4219855"/>
            <a:chExt cx="3752701" cy="675537"/>
          </a:xfrm>
        </p:grpSpPr>
        <p:pic>
          <p:nvPicPr>
            <p:cNvPr id="2050" name="Picture 2" descr="International Institute of Information Technology, Bangalore - Wikipedia">
              <a:extLst>
                <a:ext uri="{FF2B5EF4-FFF2-40B4-BE49-F238E27FC236}">
                  <a16:creationId xmlns:a16="http://schemas.microsoft.com/office/drawing/2014/main" id="{5DDAA93B-B836-48AA-A725-F7A0AC81A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3283" y="4219855"/>
              <a:ext cx="825500" cy="6755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ng&amp;#39;s College London Clinical Research Fellowship 2021 | Opportunity Desk">
              <a:extLst>
                <a:ext uri="{FF2B5EF4-FFF2-40B4-BE49-F238E27FC236}">
                  <a16:creationId xmlns:a16="http://schemas.microsoft.com/office/drawing/2014/main" id="{84A6F731-F67D-4675-A915-71FAE1B1D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9918" y="4287943"/>
              <a:ext cx="1030417" cy="5393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nipal Academy of Higher Education (MAHEMET) My Careers View - India&amp;#39;s  Best College, School and Consultant">
              <a:extLst>
                <a:ext uri="{FF2B5EF4-FFF2-40B4-BE49-F238E27FC236}">
                  <a16:creationId xmlns:a16="http://schemas.microsoft.com/office/drawing/2014/main" id="{0A9DF6BE-3E93-4F7D-A5B7-0A7F48AD1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634" y="4279500"/>
              <a:ext cx="548493" cy="5484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verpool John Moores University - Rankings, Courses, Acceptance Rate">
              <a:extLst>
                <a:ext uri="{FF2B5EF4-FFF2-40B4-BE49-F238E27FC236}">
                  <a16:creationId xmlns:a16="http://schemas.microsoft.com/office/drawing/2014/main" id="{A8D7814D-E5D1-42D5-8152-3A796B623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8783" y="4278809"/>
              <a:ext cx="1301135" cy="539359"/>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FB8BC6AF-9A6B-46DF-9CB9-BC6FECD39643}"/>
              </a:ext>
            </a:extLst>
          </p:cNvPr>
          <p:cNvSpPr/>
          <p:nvPr/>
        </p:nvSpPr>
        <p:spPr>
          <a:xfrm>
            <a:off x="7235479" y="5767068"/>
            <a:ext cx="3892580" cy="581257"/>
          </a:xfrm>
          <a:prstGeom prst="rect">
            <a:avLst/>
          </a:prstGeom>
          <a:solidFill>
            <a:schemeClr val="bg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72282F46-A8BC-4545-9816-24CD5214F82D}"/>
              </a:ext>
            </a:extLst>
          </p:cNvPr>
          <p:cNvSpPr/>
          <p:nvPr/>
        </p:nvSpPr>
        <p:spPr>
          <a:xfrm>
            <a:off x="7235479" y="5720728"/>
            <a:ext cx="3892580" cy="581257"/>
          </a:xfrm>
          <a:prstGeom prst="rect">
            <a:avLst/>
          </a:prstGeom>
          <a:solidFill>
            <a:schemeClr val="bg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754E5C5D-AD92-453F-8425-6D0604A9EAD0}"/>
              </a:ext>
            </a:extLst>
          </p:cNvPr>
          <p:cNvGrpSpPr/>
          <p:nvPr/>
        </p:nvGrpSpPr>
        <p:grpSpPr>
          <a:xfrm>
            <a:off x="396852" y="4430730"/>
            <a:ext cx="5699148" cy="2009890"/>
            <a:chOff x="396852" y="4430730"/>
            <a:chExt cx="5699148" cy="2009890"/>
          </a:xfrm>
        </p:grpSpPr>
        <p:grpSp>
          <p:nvGrpSpPr>
            <p:cNvPr id="3" name="Group 2">
              <a:extLst>
                <a:ext uri="{FF2B5EF4-FFF2-40B4-BE49-F238E27FC236}">
                  <a16:creationId xmlns:a16="http://schemas.microsoft.com/office/drawing/2014/main" id="{E93020E1-61BC-41F0-A9EF-165E220E5D33}"/>
                </a:ext>
              </a:extLst>
            </p:cNvPr>
            <p:cNvGrpSpPr/>
            <p:nvPr/>
          </p:nvGrpSpPr>
          <p:grpSpPr>
            <a:xfrm>
              <a:off x="396852" y="4430730"/>
              <a:ext cx="5699148" cy="2009890"/>
              <a:chOff x="396853" y="4309258"/>
              <a:chExt cx="5699148" cy="2009890"/>
            </a:xfrm>
          </p:grpSpPr>
          <p:sp>
            <p:nvSpPr>
              <p:cNvPr id="27" name="TextBox 26">
                <a:extLst>
                  <a:ext uri="{FF2B5EF4-FFF2-40B4-BE49-F238E27FC236}">
                    <a16:creationId xmlns:a16="http://schemas.microsoft.com/office/drawing/2014/main" id="{9CB15A08-447B-47C9-A717-79FA893DD707}"/>
                  </a:ext>
                </a:extLst>
              </p:cNvPr>
              <p:cNvSpPr txBox="1"/>
              <p:nvPr/>
            </p:nvSpPr>
            <p:spPr>
              <a:xfrm>
                <a:off x="396853" y="4309258"/>
                <a:ext cx="5699148" cy="19856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2000" b="1" dirty="0">
                    <a:solidFill>
                      <a:schemeClr val="tx1">
                        <a:lumMod val="85000"/>
                        <a:lumOff val="15000"/>
                      </a:schemeClr>
                    </a:solidFill>
                    <a:latin typeface="Arial" panose="020B0604020202020204" pitchFamily="34" charset="0"/>
                    <a:cs typeface="Arial" panose="020B0604020202020204" pitchFamily="34" charset="0"/>
                  </a:rPr>
                  <a:t>Senior Data Scientist </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a:p>
                <a:pPr marR="0" lvl="0" defTabSz="914400" rtl="0" eaLnBrk="1" fontAlgn="auto" latinLnBrk="0" hangingPunct="1">
                  <a:lnSpc>
                    <a:spcPct val="150000"/>
                  </a:lnSpc>
                  <a:spcBef>
                    <a:spcPts val="0"/>
                  </a:spcBef>
                  <a:spcAft>
                    <a:spcPts val="0"/>
                  </a:spcAft>
                  <a:buClrTx/>
                  <a:buSzTx/>
                  <a:tabLst/>
                  <a:defRPr/>
                </a:pP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a:t>
                </a:r>
                <a:r>
                  <a:rPr kumimoji="0" lang="en-US" sz="1600" b="1"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rPr>
                  <a:t>LinkedIn</a:t>
                </a: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a:t>
                </a:r>
                <a:r>
                  <a:rPr kumimoji="0" lang="en-US" sz="1600"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www.linkedin.com/in/</a:t>
                </a:r>
                <a:r>
                  <a:rPr kumimoji="0" lang="en-US" sz="1600" b="1"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anishmahapatra</a:t>
                </a:r>
                <a:br>
                  <a:rPr kumimoji="0" lang="en-US" sz="1600" b="1"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br>
                <a:r>
                  <a:rPr kumimoji="0" lang="en-US" sz="1600" b="1"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	</a:t>
                </a:r>
                <a:r>
                  <a:rPr lang="en-US" sz="1600" b="1" dirty="0">
                    <a:solidFill>
                      <a:schemeClr val="tx1">
                        <a:lumMod val="50000"/>
                        <a:lumOff val="50000"/>
                      </a:schemeClr>
                    </a:solidFill>
                    <a:latin typeface="Arial" panose="020B0604020202020204" pitchFamily="34" charset="0"/>
                    <a:cs typeface="Arial" panose="020B0604020202020204" pitchFamily="34" charset="0"/>
                  </a:rPr>
                  <a:t>Medium</a:t>
                </a:r>
                <a:r>
                  <a:rPr lang="en-US" sz="1600" b="1" dirty="0">
                    <a:solidFill>
                      <a:schemeClr val="tx1">
                        <a:lumMod val="85000"/>
                        <a:lumOff val="15000"/>
                      </a:schemeClr>
                    </a:solidFill>
                    <a:latin typeface="Arial" panose="020B0604020202020204" pitchFamily="34" charset="0"/>
                    <a:cs typeface="Arial" panose="020B0604020202020204" pitchFamily="34" charset="0"/>
                  </a:rPr>
                  <a:t>: anishmahapatra</a:t>
                </a:r>
                <a:r>
                  <a:rPr lang="en-US" sz="1600" dirty="0">
                    <a:solidFill>
                      <a:schemeClr val="tx1">
                        <a:lumMod val="85000"/>
                        <a:lumOff val="15000"/>
                      </a:schemeClr>
                    </a:solidFill>
                    <a:latin typeface="Arial" panose="020B0604020202020204" pitchFamily="34" charset="0"/>
                    <a:cs typeface="Arial" panose="020B0604020202020204" pitchFamily="34" charset="0"/>
                  </a:rPr>
                  <a:t>.medium.com</a:t>
                </a:r>
                <a:b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br>
                <a: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a:t>
                </a:r>
                <a:r>
                  <a:rPr lang="en-US" sz="1600" b="1" dirty="0">
                    <a:solidFill>
                      <a:schemeClr val="tx1">
                        <a:lumMod val="50000"/>
                        <a:lumOff val="50000"/>
                      </a:schemeClr>
                    </a:solidFill>
                    <a:latin typeface="Arial" panose="020B0604020202020204" pitchFamily="34" charset="0"/>
                    <a:cs typeface="Arial" panose="020B0604020202020204" pitchFamily="34" charset="0"/>
                  </a:rPr>
                  <a:t>Website</a:t>
                </a: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a:t>
                </a:r>
                <a: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www.</a:t>
                </a: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anishmahapatra</a:t>
                </a:r>
                <a: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.com</a:t>
                </a:r>
              </a:p>
              <a:p>
                <a:pPr marR="0" lvl="0" defTabSz="914400" rtl="0" eaLnBrk="1" fontAlgn="auto" latinLnBrk="0" hangingPunct="1">
                  <a:lnSpc>
                    <a:spcPct val="150000"/>
                  </a:lnSpc>
                  <a:spcBef>
                    <a:spcPts val="0"/>
                  </a:spcBef>
                  <a:spcAft>
                    <a:spcPts val="0"/>
                  </a:spcAft>
                  <a:buClrTx/>
                  <a:buSzTx/>
                  <a:tabLst/>
                  <a:defRPr/>
                </a:pPr>
                <a:r>
                  <a:rPr lang="en-US" sz="1600" b="1" dirty="0">
                    <a:solidFill>
                      <a:srgbClr val="00B050"/>
                    </a:solidFill>
                    <a:latin typeface="Arial" panose="020B0604020202020204" pitchFamily="34" charset="0"/>
                    <a:cs typeface="Arial" panose="020B0604020202020204" pitchFamily="34" charset="0"/>
                  </a:rPr>
                  <a:t>	</a:t>
                </a:r>
                <a:r>
                  <a:rPr lang="en-US" sz="1600" b="1" dirty="0">
                    <a:solidFill>
                      <a:schemeClr val="tx1">
                        <a:lumMod val="50000"/>
                        <a:lumOff val="50000"/>
                      </a:schemeClr>
                    </a:solidFill>
                    <a:latin typeface="Arial" panose="020B0604020202020204" pitchFamily="34" charset="0"/>
                    <a:cs typeface="Arial" panose="020B0604020202020204" pitchFamily="34" charset="0"/>
                  </a:rPr>
                  <a:t>GitHub</a:t>
                </a:r>
                <a:r>
                  <a:rPr lang="en-US" sz="1600" b="1" dirty="0">
                    <a:solidFill>
                      <a:schemeClr val="tx1">
                        <a:lumMod val="85000"/>
                        <a:lumOff val="15000"/>
                      </a:schemeClr>
                    </a:solidFill>
                    <a:latin typeface="Arial" panose="020B0604020202020204" pitchFamily="34" charset="0"/>
                    <a:cs typeface="Arial" panose="020B0604020202020204" pitchFamily="34" charset="0"/>
                  </a:rPr>
                  <a:t>:</a:t>
                </a:r>
                <a:r>
                  <a:rPr lang="en-US" sz="1600" b="1" dirty="0">
                    <a:solidFill>
                      <a:srgbClr val="00B050"/>
                    </a:solidFill>
                    <a:latin typeface="Arial" panose="020B0604020202020204" pitchFamily="34" charset="0"/>
                    <a:cs typeface="Arial" panose="020B0604020202020204" pitchFamily="34" charset="0"/>
                  </a:rPr>
                  <a:t> </a:t>
                </a:r>
                <a:r>
                  <a:rPr lang="en-US" sz="1600" dirty="0">
                    <a:solidFill>
                      <a:schemeClr val="tx1">
                        <a:lumMod val="85000"/>
                        <a:lumOff val="15000"/>
                      </a:schemeClr>
                    </a:solidFill>
                    <a:latin typeface="Arial" panose="020B0604020202020204" pitchFamily="34" charset="0"/>
                    <a:cs typeface="Arial" panose="020B0604020202020204" pitchFamily="34" charset="0"/>
                  </a:rPr>
                  <a:t>www.github.com/</a:t>
                </a:r>
                <a:r>
                  <a:rPr lang="en-US" sz="1600" b="1" dirty="0">
                    <a:solidFill>
                      <a:schemeClr val="tx1">
                        <a:lumMod val="85000"/>
                        <a:lumOff val="15000"/>
                      </a:schemeClr>
                    </a:solidFill>
                    <a:latin typeface="Arial" panose="020B0604020202020204" pitchFamily="34" charset="0"/>
                    <a:cs typeface="Arial" panose="020B0604020202020204" pitchFamily="34" charset="0"/>
                  </a:rPr>
                  <a:t>anishmahapatra</a:t>
                </a:r>
              </a:p>
            </p:txBody>
          </p:sp>
          <p:pic>
            <p:nvPicPr>
              <p:cNvPr id="5122" name="Picture 2" descr="Linkedin - Free social media icons">
                <a:extLst>
                  <a:ext uri="{FF2B5EF4-FFF2-40B4-BE49-F238E27FC236}">
                    <a16:creationId xmlns:a16="http://schemas.microsoft.com/office/drawing/2014/main" id="{4D5F61CE-74F4-4A82-8CE5-2510AA48CC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30" t="-1031" r="23755"/>
              <a:stretch/>
            </p:blipFill>
            <p:spPr bwMode="auto">
              <a:xfrm>
                <a:off x="963623" y="4880415"/>
                <a:ext cx="280429" cy="28003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edium logo | Logok">
                <a:extLst>
                  <a:ext uri="{FF2B5EF4-FFF2-40B4-BE49-F238E27FC236}">
                    <a16:creationId xmlns:a16="http://schemas.microsoft.com/office/drawing/2014/main" id="{7E7A7376-C94C-4B53-9B29-28C9969C02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831" t="28005" r="19918" b="27804"/>
              <a:stretch/>
            </p:blipFill>
            <p:spPr bwMode="auto">
              <a:xfrm>
                <a:off x="885199" y="5252814"/>
                <a:ext cx="425103" cy="23385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ithub Logo - Free social media icons">
                <a:extLst>
                  <a:ext uri="{FF2B5EF4-FFF2-40B4-BE49-F238E27FC236}">
                    <a16:creationId xmlns:a16="http://schemas.microsoft.com/office/drawing/2014/main" id="{638E600F-B535-4F24-88FA-3874A3F862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64" y="5953002"/>
                <a:ext cx="366146" cy="366146"/>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Ninja, emoji, smiley, emoticon icon - Download on Iconfinder">
                <a:extLst>
                  <a:ext uri="{FF2B5EF4-FFF2-40B4-BE49-F238E27FC236}">
                    <a16:creationId xmlns:a16="http://schemas.microsoft.com/office/drawing/2014/main" id="{0F5DE76F-0D81-4A35-A4F5-CA04A5DC65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04" t="4688" r="2865" b="10676"/>
              <a:stretch/>
            </p:blipFill>
            <p:spPr bwMode="auto">
              <a:xfrm>
                <a:off x="3053911" y="4389376"/>
                <a:ext cx="425103" cy="38060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Website Logo PNG, Web Site Logos Free Download - Free Transparent PNG Logos">
              <a:extLst>
                <a:ext uri="{FF2B5EF4-FFF2-40B4-BE49-F238E27FC236}">
                  <a16:creationId xmlns:a16="http://schemas.microsoft.com/office/drawing/2014/main" id="{D5625FC6-C437-4846-8376-3E74DACFD1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858" y="5644809"/>
              <a:ext cx="419040" cy="41904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E112AB01-D5DB-4549-9F9E-2BAC509389FB}"/>
              </a:ext>
            </a:extLst>
          </p:cNvPr>
          <p:cNvPicPr>
            <a:picLocks noChangeAspect="1"/>
          </p:cNvPicPr>
          <p:nvPr/>
        </p:nvPicPr>
        <p:blipFill>
          <a:blip r:embed="rId11"/>
          <a:stretch>
            <a:fillRect/>
          </a:stretch>
        </p:blipFill>
        <p:spPr>
          <a:xfrm>
            <a:off x="10820400" y="6072849"/>
            <a:ext cx="1371599" cy="785151"/>
          </a:xfrm>
          <a:prstGeom prst="rect">
            <a:avLst/>
          </a:prstGeom>
        </p:spPr>
      </p:pic>
      <p:pic>
        <p:nvPicPr>
          <p:cNvPr id="6" name="Picture 5">
            <a:extLst>
              <a:ext uri="{FF2B5EF4-FFF2-40B4-BE49-F238E27FC236}">
                <a16:creationId xmlns:a16="http://schemas.microsoft.com/office/drawing/2014/main" id="{58D7EAAE-1B1A-4F2B-9144-AF51D83D27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521" y="1220143"/>
            <a:ext cx="10002496" cy="2944092"/>
          </a:xfrm>
          <a:prstGeom prst="rect">
            <a:avLst/>
          </a:prstGeom>
        </p:spPr>
      </p:pic>
    </p:spTree>
    <p:extLst>
      <p:ext uri="{BB962C8B-B14F-4D97-AF65-F5344CB8AC3E}">
        <p14:creationId xmlns:p14="http://schemas.microsoft.com/office/powerpoint/2010/main" val="2117736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DEC2A-1BDB-4059-95B4-EED0F6442762}"/>
              </a:ext>
            </a:extLst>
          </p:cNvPr>
          <p:cNvSpPr txBox="1"/>
          <p:nvPr/>
        </p:nvSpPr>
        <p:spPr>
          <a:xfrm>
            <a:off x="396852" y="283882"/>
            <a:ext cx="11337948"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What does Linear Regression really mean?</a:t>
            </a:r>
          </a:p>
        </p:txBody>
      </p:sp>
      <p:sp>
        <p:nvSpPr>
          <p:cNvPr id="36" name="TextBox 35">
            <a:extLst>
              <a:ext uri="{FF2B5EF4-FFF2-40B4-BE49-F238E27FC236}">
                <a16:creationId xmlns:a16="http://schemas.microsoft.com/office/drawing/2014/main" id="{C6303529-1D12-4FF0-8442-7ECFAAB86ADE}"/>
              </a:ext>
            </a:extLst>
          </p:cNvPr>
          <p:cNvSpPr txBox="1"/>
          <p:nvPr/>
        </p:nvSpPr>
        <p:spPr>
          <a:xfrm>
            <a:off x="19026" y="-22086"/>
            <a:ext cx="7239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1 of 6</a:t>
            </a:r>
          </a:p>
        </p:txBody>
      </p:sp>
      <p:grpSp>
        <p:nvGrpSpPr>
          <p:cNvPr id="37" name="Group 30">
            <a:extLst>
              <a:ext uri="{FF2B5EF4-FFF2-40B4-BE49-F238E27FC236}">
                <a16:creationId xmlns:a16="http://schemas.microsoft.com/office/drawing/2014/main" id="{58689E8A-A06C-4418-B152-22A493BD020B}"/>
              </a:ext>
            </a:extLst>
          </p:cNvPr>
          <p:cNvGrpSpPr/>
          <p:nvPr/>
        </p:nvGrpSpPr>
        <p:grpSpPr>
          <a:xfrm>
            <a:off x="1284385" y="1479670"/>
            <a:ext cx="9623230" cy="1883593"/>
            <a:chOff x="667659" y="1963594"/>
            <a:chExt cx="2559591" cy="1412697"/>
          </a:xfrm>
        </p:grpSpPr>
        <p:sp>
          <p:nvSpPr>
            <p:cNvPr id="38" name="TextBox 37">
              <a:extLst>
                <a:ext uri="{FF2B5EF4-FFF2-40B4-BE49-F238E27FC236}">
                  <a16:creationId xmlns:a16="http://schemas.microsoft.com/office/drawing/2014/main" id="{14CBA487-70CF-47AC-8E5D-A6468A15C955}"/>
                </a:ext>
              </a:extLst>
            </p:cNvPr>
            <p:cNvSpPr txBox="1"/>
            <p:nvPr/>
          </p:nvSpPr>
          <p:spPr>
            <a:xfrm>
              <a:off x="667659" y="1963594"/>
              <a:ext cx="2559591" cy="230833"/>
            </a:xfrm>
            <a:prstGeom prst="rect">
              <a:avLst/>
            </a:prstGeom>
            <a:noFill/>
          </p:spPr>
          <p:txBody>
            <a:bodyPr wrap="square" lIns="0" tIns="0" rIns="0" bIns="0" rtlCol="0" anchor="ctr">
              <a:spAutoFit/>
            </a:bodyPr>
            <a:lstStyle/>
            <a:p>
              <a:pPr algn="ctr"/>
              <a:r>
                <a:rPr lang="en-US" sz="2000" b="1" dirty="0">
                  <a:solidFill>
                    <a:schemeClr val="accent1"/>
                  </a:solidFill>
                  <a:latin typeface="Arial" panose="020B0604020202020204" pitchFamily="34" charset="0"/>
                  <a:cs typeface="Arial" panose="020B0604020202020204" pitchFamily="34" charset="0"/>
                </a:rPr>
                <a:t>Definition of Simple Linear Regression</a:t>
              </a:r>
            </a:p>
          </p:txBody>
        </p:sp>
        <p:sp>
          <p:nvSpPr>
            <p:cNvPr id="39" name="TextBox 38">
              <a:extLst>
                <a:ext uri="{FF2B5EF4-FFF2-40B4-BE49-F238E27FC236}">
                  <a16:creationId xmlns:a16="http://schemas.microsoft.com/office/drawing/2014/main" id="{3F47449E-A937-4F83-93F6-4B643A5D6F99}"/>
                </a:ext>
              </a:extLst>
            </p:cNvPr>
            <p:cNvSpPr txBox="1"/>
            <p:nvPr/>
          </p:nvSpPr>
          <p:spPr>
            <a:xfrm>
              <a:off x="885843" y="2194427"/>
              <a:ext cx="2058394" cy="1181864"/>
            </a:xfrm>
            <a:prstGeom prst="rect">
              <a:avLst/>
            </a:prstGeom>
            <a:noFill/>
          </p:spPr>
          <p:txBody>
            <a:bodyPr wrap="square" lIns="0" tIns="0" rIns="0" bIns="0" rtlCol="0" anchor="t">
              <a:spAutoFit/>
            </a:bodyPr>
            <a:lstStyle/>
            <a:p>
              <a:pPr algn="ctr" defTabSz="1219170">
                <a:spcBef>
                  <a:spcPct val="20000"/>
                </a:spcBef>
                <a:defRPr/>
              </a:pPr>
              <a:r>
                <a:rPr lang="en-US" sz="1600" dirty="0">
                  <a:solidFill>
                    <a:schemeClr val="tx1">
                      <a:lumMod val="50000"/>
                      <a:lumOff val="50000"/>
                    </a:schemeClr>
                  </a:solidFill>
                  <a:latin typeface="Arial" panose="020B0604020202020204" pitchFamily="34" charset="0"/>
                  <a:cs typeface="Arial" panose="020B0604020202020204" pitchFamily="34" charset="0"/>
                </a:rPr>
                <a:t>In this lecture, we will be discussing simple linear regression. Regression is the most commonly used predictive analytics model. </a:t>
              </a:r>
            </a:p>
            <a:p>
              <a:pPr algn="ctr" defTabSz="1219170">
                <a:spcBef>
                  <a:spcPct val="20000"/>
                </a:spcBef>
                <a:defRPr/>
              </a:pPr>
              <a:endParaRPr lang="en-US" sz="1600" dirty="0">
                <a:solidFill>
                  <a:schemeClr val="tx1">
                    <a:lumMod val="50000"/>
                    <a:lumOff val="50000"/>
                  </a:schemeClr>
                </a:solidFill>
                <a:latin typeface="Arial" panose="020B0604020202020204" pitchFamily="34" charset="0"/>
                <a:cs typeface="Arial" panose="020B0604020202020204" pitchFamily="34" charset="0"/>
              </a:endParaRPr>
            </a:p>
            <a:p>
              <a:pPr algn="ctr" defTabSz="1219170">
                <a:spcBef>
                  <a:spcPct val="20000"/>
                </a:spcBef>
                <a:defRPr/>
              </a:pPr>
              <a:r>
                <a:rPr lang="en-US" sz="1600" dirty="0">
                  <a:solidFill>
                    <a:schemeClr val="tx1">
                      <a:lumMod val="50000"/>
                      <a:lumOff val="50000"/>
                    </a:schemeClr>
                  </a:solidFill>
                  <a:latin typeface="Arial" panose="020B0604020202020204" pitchFamily="34" charset="0"/>
                  <a:cs typeface="Arial" panose="020B0604020202020204" pitchFamily="34" charset="0"/>
                </a:rPr>
                <a:t>Simple Linear Regression defines a relationship between a dependent variable and independent variable using a straight line. The straight line is plotted on the scatter plot of the two variables.</a:t>
              </a:r>
            </a:p>
          </p:txBody>
        </p:sp>
      </p:grpSp>
      <p:pic>
        <p:nvPicPr>
          <p:cNvPr id="8194" name="Picture 2" descr="Linear regression - Simple English Wikipedia, the free encyclopedia">
            <a:extLst>
              <a:ext uri="{FF2B5EF4-FFF2-40B4-BE49-F238E27FC236}">
                <a16:creationId xmlns:a16="http://schemas.microsoft.com/office/drawing/2014/main" id="{7E2E5A4E-E557-4492-A64F-C19E416E0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494738"/>
            <a:ext cx="38100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75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DEC2A-1BDB-4059-95B4-EED0F6442762}"/>
              </a:ext>
            </a:extLst>
          </p:cNvPr>
          <p:cNvSpPr txBox="1"/>
          <p:nvPr/>
        </p:nvSpPr>
        <p:spPr>
          <a:xfrm>
            <a:off x="396852" y="283882"/>
            <a:ext cx="11337948"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What does Linear Regression really mean?</a:t>
            </a:r>
          </a:p>
        </p:txBody>
      </p:sp>
      <p:sp>
        <p:nvSpPr>
          <p:cNvPr id="36" name="TextBox 35">
            <a:extLst>
              <a:ext uri="{FF2B5EF4-FFF2-40B4-BE49-F238E27FC236}">
                <a16:creationId xmlns:a16="http://schemas.microsoft.com/office/drawing/2014/main" id="{C6303529-1D12-4FF0-8442-7ECFAAB86ADE}"/>
              </a:ext>
            </a:extLst>
          </p:cNvPr>
          <p:cNvSpPr txBox="1"/>
          <p:nvPr/>
        </p:nvSpPr>
        <p:spPr>
          <a:xfrm>
            <a:off x="19026" y="-22086"/>
            <a:ext cx="7239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1 of 6</a:t>
            </a:r>
          </a:p>
        </p:txBody>
      </p:sp>
      <p:grpSp>
        <p:nvGrpSpPr>
          <p:cNvPr id="37" name="Group 30">
            <a:extLst>
              <a:ext uri="{FF2B5EF4-FFF2-40B4-BE49-F238E27FC236}">
                <a16:creationId xmlns:a16="http://schemas.microsoft.com/office/drawing/2014/main" id="{58689E8A-A06C-4418-B152-22A493BD020B}"/>
              </a:ext>
            </a:extLst>
          </p:cNvPr>
          <p:cNvGrpSpPr/>
          <p:nvPr/>
        </p:nvGrpSpPr>
        <p:grpSpPr>
          <a:xfrm>
            <a:off x="3593237" y="2037851"/>
            <a:ext cx="6007963" cy="1391149"/>
            <a:chOff x="667659" y="1986677"/>
            <a:chExt cx="2559591" cy="1043362"/>
          </a:xfrm>
        </p:grpSpPr>
        <p:sp>
          <p:nvSpPr>
            <p:cNvPr id="38" name="TextBox 37">
              <a:extLst>
                <a:ext uri="{FF2B5EF4-FFF2-40B4-BE49-F238E27FC236}">
                  <a16:creationId xmlns:a16="http://schemas.microsoft.com/office/drawing/2014/main" id="{14CBA487-70CF-47AC-8E5D-A6468A15C955}"/>
                </a:ext>
              </a:extLst>
            </p:cNvPr>
            <p:cNvSpPr txBox="1"/>
            <p:nvPr/>
          </p:nvSpPr>
          <p:spPr>
            <a:xfrm>
              <a:off x="667659" y="1986677"/>
              <a:ext cx="2559591" cy="184666"/>
            </a:xfrm>
            <a:prstGeom prst="rect">
              <a:avLst/>
            </a:prstGeom>
            <a:noFill/>
          </p:spPr>
          <p:txBody>
            <a:bodyPr wrap="square" lIns="0" tIns="0" rIns="0" bIns="0" rtlCol="0" anchor="ctr">
              <a:spAutoFit/>
            </a:bodyPr>
            <a:lstStyle/>
            <a:p>
              <a:pPr algn="ctr"/>
              <a:r>
                <a:rPr lang="en-US" sz="1600" b="1" dirty="0">
                  <a:solidFill>
                    <a:schemeClr val="accent1"/>
                  </a:solidFill>
                  <a:latin typeface="Arial" panose="020B0604020202020204" pitchFamily="34" charset="0"/>
                  <a:cs typeface="Arial" panose="020B0604020202020204" pitchFamily="34" charset="0"/>
                </a:rPr>
                <a:t>Dependent and independent variable </a:t>
              </a:r>
            </a:p>
          </p:txBody>
        </p:sp>
        <p:sp>
          <p:nvSpPr>
            <p:cNvPr id="39" name="TextBox 38">
              <a:extLst>
                <a:ext uri="{FF2B5EF4-FFF2-40B4-BE49-F238E27FC236}">
                  <a16:creationId xmlns:a16="http://schemas.microsoft.com/office/drawing/2014/main" id="{3F47449E-A937-4F83-93F6-4B643A5D6F99}"/>
                </a:ext>
              </a:extLst>
            </p:cNvPr>
            <p:cNvSpPr txBox="1"/>
            <p:nvPr/>
          </p:nvSpPr>
          <p:spPr>
            <a:xfrm>
              <a:off x="863323" y="2171342"/>
              <a:ext cx="2058394" cy="858697"/>
            </a:xfrm>
            <a:prstGeom prst="rect">
              <a:avLst/>
            </a:prstGeom>
            <a:noFill/>
          </p:spPr>
          <p:txBody>
            <a:bodyPr wrap="square" lIns="0" tIns="0" rIns="0" bIns="0" rtlCol="0" anchor="t">
              <a:spAutoFit/>
            </a:bodyPr>
            <a:lstStyle/>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We have a relationship between two variables. If one increases, there is a visible trend from the data that there might be some relationship.</a:t>
              </a:r>
            </a:p>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For e.g. – no of years of experience and salary</a:t>
              </a:r>
            </a:p>
          </p:txBody>
        </p:sp>
      </p:grpSp>
      <p:grpSp>
        <p:nvGrpSpPr>
          <p:cNvPr id="40" name="Group 31">
            <a:extLst>
              <a:ext uri="{FF2B5EF4-FFF2-40B4-BE49-F238E27FC236}">
                <a16:creationId xmlns:a16="http://schemas.microsoft.com/office/drawing/2014/main" id="{57D2CB6F-AAAF-4E9F-8306-DCC2D8FA1152}"/>
              </a:ext>
            </a:extLst>
          </p:cNvPr>
          <p:cNvGrpSpPr/>
          <p:nvPr/>
        </p:nvGrpSpPr>
        <p:grpSpPr>
          <a:xfrm>
            <a:off x="3871224" y="3762746"/>
            <a:ext cx="5421902" cy="792181"/>
            <a:chOff x="3542950" y="1992705"/>
            <a:chExt cx="2058394" cy="594136"/>
          </a:xfrm>
        </p:grpSpPr>
        <p:sp>
          <p:nvSpPr>
            <p:cNvPr id="41" name="TextBox 40">
              <a:extLst>
                <a:ext uri="{FF2B5EF4-FFF2-40B4-BE49-F238E27FC236}">
                  <a16:creationId xmlns:a16="http://schemas.microsoft.com/office/drawing/2014/main" id="{9AB25882-2392-42DC-8BBD-4257432BDD71}"/>
                </a:ext>
              </a:extLst>
            </p:cNvPr>
            <p:cNvSpPr txBox="1"/>
            <p:nvPr/>
          </p:nvSpPr>
          <p:spPr>
            <a:xfrm>
              <a:off x="3542950" y="1992705"/>
              <a:ext cx="2058394" cy="184666"/>
            </a:xfrm>
            <a:prstGeom prst="rect">
              <a:avLst/>
            </a:prstGeom>
            <a:noFill/>
          </p:spPr>
          <p:txBody>
            <a:bodyPr wrap="square" lIns="0" tIns="0" rIns="0" bIns="0" rtlCol="0" anchor="ctr">
              <a:spAutoFit/>
            </a:bodyPr>
            <a:lstStyle/>
            <a:p>
              <a:pPr algn="ctr"/>
              <a:r>
                <a:rPr lang="en-US" sz="1600" b="1" dirty="0">
                  <a:solidFill>
                    <a:srgbClr val="417B85"/>
                  </a:solidFill>
                  <a:latin typeface="Arial" panose="020B0604020202020204" pitchFamily="34" charset="0"/>
                  <a:cs typeface="Arial" panose="020B0604020202020204" pitchFamily="34" charset="0"/>
                </a:rPr>
                <a:t>Fit a straight line through it</a:t>
              </a:r>
            </a:p>
          </p:txBody>
        </p:sp>
        <p:sp>
          <p:nvSpPr>
            <p:cNvPr id="42" name="TextBox 41">
              <a:extLst>
                <a:ext uri="{FF2B5EF4-FFF2-40B4-BE49-F238E27FC236}">
                  <a16:creationId xmlns:a16="http://schemas.microsoft.com/office/drawing/2014/main" id="{F58E54B4-3235-497D-91F4-28F0F48E8417}"/>
                </a:ext>
              </a:extLst>
            </p:cNvPr>
            <p:cNvSpPr txBox="1"/>
            <p:nvPr/>
          </p:nvSpPr>
          <p:spPr>
            <a:xfrm>
              <a:off x="3542950" y="2171342"/>
              <a:ext cx="2058394" cy="415499"/>
            </a:xfrm>
            <a:prstGeom prst="rect">
              <a:avLst/>
            </a:prstGeom>
            <a:noFill/>
          </p:spPr>
          <p:txBody>
            <a:bodyPr wrap="square" lIns="0" tIns="0" rIns="0" bIns="0" rtlCol="0" anchor="t">
              <a:spAutoFit/>
            </a:bodyPr>
            <a:lstStyle/>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Regression is simply establishing a (linear) relationship between the independent variable</a:t>
              </a:r>
            </a:p>
          </p:txBody>
        </p:sp>
      </p:grpSp>
      <p:grpSp>
        <p:nvGrpSpPr>
          <p:cNvPr id="43" name="Group 32">
            <a:extLst>
              <a:ext uri="{FF2B5EF4-FFF2-40B4-BE49-F238E27FC236}">
                <a16:creationId xmlns:a16="http://schemas.microsoft.com/office/drawing/2014/main" id="{61B13976-24B6-45C4-90D6-D0458677D62F}"/>
              </a:ext>
            </a:extLst>
          </p:cNvPr>
          <p:cNvGrpSpPr/>
          <p:nvPr/>
        </p:nvGrpSpPr>
        <p:grpSpPr>
          <a:xfrm>
            <a:off x="3871224" y="5409770"/>
            <a:ext cx="5729976" cy="730626"/>
            <a:chOff x="6222578" y="1900372"/>
            <a:chExt cx="2058394" cy="547969"/>
          </a:xfrm>
        </p:grpSpPr>
        <p:sp>
          <p:nvSpPr>
            <p:cNvPr id="44" name="TextBox 43">
              <a:extLst>
                <a:ext uri="{FF2B5EF4-FFF2-40B4-BE49-F238E27FC236}">
                  <a16:creationId xmlns:a16="http://schemas.microsoft.com/office/drawing/2014/main" id="{51D6454A-3BFE-4591-AE48-E3E91C9182AC}"/>
                </a:ext>
              </a:extLst>
            </p:cNvPr>
            <p:cNvSpPr txBox="1"/>
            <p:nvPr/>
          </p:nvSpPr>
          <p:spPr>
            <a:xfrm>
              <a:off x="6222578" y="1900372"/>
              <a:ext cx="2058394" cy="369332"/>
            </a:xfrm>
            <a:prstGeom prst="rect">
              <a:avLst/>
            </a:prstGeom>
            <a:noFill/>
          </p:spPr>
          <p:txBody>
            <a:bodyPr wrap="square" lIns="0" tIns="0" rIns="0" bIns="0" rtlCol="0" anchor="ctr">
              <a:spAutoFit/>
            </a:bodyPr>
            <a:lstStyle/>
            <a:p>
              <a:pPr algn="ctr"/>
              <a:r>
                <a:rPr lang="en-US" sz="1600" b="1" dirty="0">
                  <a:solidFill>
                    <a:schemeClr val="accent3"/>
                  </a:solidFill>
                  <a:latin typeface="Arial" panose="020B0604020202020204" pitchFamily="34" charset="0"/>
                  <a:cs typeface="Arial" panose="020B0604020202020204" pitchFamily="34" charset="0"/>
                </a:rPr>
                <a:t>Iterate to see which line fits best</a:t>
              </a:r>
            </a:p>
          </p:txBody>
        </p:sp>
        <p:sp>
          <p:nvSpPr>
            <p:cNvPr id="45" name="TextBox 44">
              <a:extLst>
                <a:ext uri="{FF2B5EF4-FFF2-40B4-BE49-F238E27FC236}">
                  <a16:creationId xmlns:a16="http://schemas.microsoft.com/office/drawing/2014/main" id="{9533EB07-DBEE-4D59-9648-6CB508932F32}"/>
                </a:ext>
              </a:extLst>
            </p:cNvPr>
            <p:cNvSpPr txBox="1"/>
            <p:nvPr/>
          </p:nvSpPr>
          <p:spPr>
            <a:xfrm>
              <a:off x="6222578" y="2171342"/>
              <a:ext cx="2058394" cy="276999"/>
            </a:xfrm>
            <a:prstGeom prst="rect">
              <a:avLst/>
            </a:prstGeom>
            <a:noFill/>
          </p:spPr>
          <p:txBody>
            <a:bodyPr wrap="square" lIns="0" tIns="0" rIns="0" bIns="0" rtlCol="0" anchor="t">
              <a:spAutoFit/>
            </a:bodyPr>
            <a:lstStyle/>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Fit multiple lines between this set of points to see which line is able to capture the trend of set of points the best. That is, the line which is closest to the points.</a:t>
              </a:r>
            </a:p>
          </p:txBody>
        </p:sp>
      </p:grpSp>
      <p:sp>
        <p:nvSpPr>
          <p:cNvPr id="46" name="Text Placeholder 3">
            <a:extLst>
              <a:ext uri="{FF2B5EF4-FFF2-40B4-BE49-F238E27FC236}">
                <a16:creationId xmlns:a16="http://schemas.microsoft.com/office/drawing/2014/main" id="{F36DEB78-B4E1-49B2-AADA-914F7F7674B0}"/>
              </a:ext>
            </a:extLst>
          </p:cNvPr>
          <p:cNvSpPr txBox="1">
            <a:spLocks/>
          </p:cNvSpPr>
          <p:nvPr/>
        </p:nvSpPr>
        <p:spPr>
          <a:xfrm>
            <a:off x="1865066" y="1674266"/>
            <a:ext cx="759824" cy="553998"/>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1"/>
                </a:solidFill>
                <a:latin typeface="Arial" panose="020B0604020202020204" pitchFamily="34" charset="0"/>
                <a:cs typeface="Arial" panose="020B0604020202020204" pitchFamily="34" charset="0"/>
              </a:rPr>
              <a:t>01</a:t>
            </a:r>
          </a:p>
        </p:txBody>
      </p:sp>
      <p:sp>
        <p:nvSpPr>
          <p:cNvPr id="47" name="Text Placeholder 3">
            <a:extLst>
              <a:ext uri="{FF2B5EF4-FFF2-40B4-BE49-F238E27FC236}">
                <a16:creationId xmlns:a16="http://schemas.microsoft.com/office/drawing/2014/main" id="{74B99048-680A-49FA-A83F-5155C79B84EC}"/>
              </a:ext>
            </a:extLst>
          </p:cNvPr>
          <p:cNvSpPr txBox="1">
            <a:spLocks/>
          </p:cNvSpPr>
          <p:nvPr/>
        </p:nvSpPr>
        <p:spPr>
          <a:xfrm>
            <a:off x="2002226" y="3335707"/>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2"/>
                </a:solidFill>
                <a:latin typeface="Arial" panose="020B0604020202020204" pitchFamily="34" charset="0"/>
                <a:cs typeface="Arial" panose="020B0604020202020204" pitchFamily="34" charset="0"/>
              </a:rPr>
              <a:t>02</a:t>
            </a:r>
          </a:p>
        </p:txBody>
      </p:sp>
      <p:sp>
        <p:nvSpPr>
          <p:cNvPr id="48" name="Text Placeholder 3">
            <a:extLst>
              <a:ext uri="{FF2B5EF4-FFF2-40B4-BE49-F238E27FC236}">
                <a16:creationId xmlns:a16="http://schemas.microsoft.com/office/drawing/2014/main" id="{DCEC958F-EA8B-4307-B7E1-B8F3CC501B36}"/>
              </a:ext>
            </a:extLst>
          </p:cNvPr>
          <p:cNvSpPr txBox="1">
            <a:spLocks/>
          </p:cNvSpPr>
          <p:nvPr/>
        </p:nvSpPr>
        <p:spPr>
          <a:xfrm>
            <a:off x="2002226" y="5101997"/>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3"/>
                </a:solidFill>
                <a:latin typeface="Arial" panose="020B0604020202020204" pitchFamily="34" charset="0"/>
                <a:cs typeface="Arial" panose="020B0604020202020204" pitchFamily="34" charset="0"/>
              </a:rPr>
              <a:t>03</a:t>
            </a:r>
          </a:p>
        </p:txBody>
      </p:sp>
      <p:grpSp>
        <p:nvGrpSpPr>
          <p:cNvPr id="49" name="Group 48">
            <a:extLst>
              <a:ext uri="{FF2B5EF4-FFF2-40B4-BE49-F238E27FC236}">
                <a16:creationId xmlns:a16="http://schemas.microsoft.com/office/drawing/2014/main" id="{9C2877EF-2424-4263-8DFE-FDD028270558}"/>
              </a:ext>
            </a:extLst>
          </p:cNvPr>
          <p:cNvGrpSpPr/>
          <p:nvPr/>
        </p:nvGrpSpPr>
        <p:grpSpPr>
          <a:xfrm>
            <a:off x="2712311" y="1951265"/>
            <a:ext cx="965063" cy="937433"/>
            <a:chOff x="2066032" y="1744141"/>
            <a:chExt cx="965063" cy="937433"/>
          </a:xfrm>
        </p:grpSpPr>
        <p:sp>
          <p:nvSpPr>
            <p:cNvPr id="50" name="Oval 49">
              <a:extLst>
                <a:ext uri="{FF2B5EF4-FFF2-40B4-BE49-F238E27FC236}">
                  <a16:creationId xmlns:a16="http://schemas.microsoft.com/office/drawing/2014/main" id="{29D10E44-1CAE-45CF-96D4-5CB9E24B0FFA}"/>
                </a:ext>
              </a:extLst>
            </p:cNvPr>
            <p:cNvSpPr/>
            <p:nvPr/>
          </p:nvSpPr>
          <p:spPr>
            <a:xfrm>
              <a:off x="2066032" y="1744141"/>
              <a:ext cx="965063" cy="937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1">
                    <a:lumMod val="50000"/>
                  </a:schemeClr>
                </a:solidFill>
                <a:latin typeface="Arial" panose="020B0604020202020204" pitchFamily="34" charset="0"/>
                <a:cs typeface="Arial" panose="020B0604020202020204" pitchFamily="34" charset="0"/>
              </a:endParaRPr>
            </a:p>
          </p:txBody>
        </p:sp>
        <p:pic>
          <p:nvPicPr>
            <p:cNvPr id="51" name="Picture 50">
              <a:extLst>
                <a:ext uri="{FF2B5EF4-FFF2-40B4-BE49-F238E27FC236}">
                  <a16:creationId xmlns:a16="http://schemas.microsoft.com/office/drawing/2014/main" id="{79C35626-319D-4F4D-8AB8-463123C03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881" y="1905176"/>
              <a:ext cx="615361" cy="615361"/>
            </a:xfrm>
            <a:prstGeom prst="rect">
              <a:avLst/>
            </a:prstGeom>
          </p:spPr>
        </p:pic>
      </p:grpSp>
      <p:grpSp>
        <p:nvGrpSpPr>
          <p:cNvPr id="52" name="Group 51">
            <a:extLst>
              <a:ext uri="{FF2B5EF4-FFF2-40B4-BE49-F238E27FC236}">
                <a16:creationId xmlns:a16="http://schemas.microsoft.com/office/drawing/2014/main" id="{7C06D8F6-C9AE-408B-BC4A-3BB0D0A7B241}"/>
              </a:ext>
            </a:extLst>
          </p:cNvPr>
          <p:cNvGrpSpPr/>
          <p:nvPr/>
        </p:nvGrpSpPr>
        <p:grpSpPr>
          <a:xfrm>
            <a:off x="2712311" y="3587021"/>
            <a:ext cx="965063" cy="937433"/>
            <a:chOff x="5638868" y="1744141"/>
            <a:chExt cx="965063" cy="937433"/>
          </a:xfrm>
        </p:grpSpPr>
        <p:sp>
          <p:nvSpPr>
            <p:cNvPr id="53" name="Oval 52">
              <a:extLst>
                <a:ext uri="{FF2B5EF4-FFF2-40B4-BE49-F238E27FC236}">
                  <a16:creationId xmlns:a16="http://schemas.microsoft.com/office/drawing/2014/main" id="{EFA791BC-AF8E-42A4-95EA-BF2481437696}"/>
                </a:ext>
              </a:extLst>
            </p:cNvPr>
            <p:cNvSpPr/>
            <p:nvPr/>
          </p:nvSpPr>
          <p:spPr>
            <a:xfrm>
              <a:off x="5638868" y="1744141"/>
              <a:ext cx="965063" cy="93743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2">
                    <a:lumMod val="50000"/>
                  </a:schemeClr>
                </a:solidFill>
                <a:latin typeface="Arial" panose="020B0604020202020204" pitchFamily="34" charset="0"/>
                <a:cs typeface="Arial" panose="020B0604020202020204" pitchFamily="34" charset="0"/>
              </a:endParaRPr>
            </a:p>
          </p:txBody>
        </p:sp>
        <p:pic>
          <p:nvPicPr>
            <p:cNvPr id="54" name="Picture 53">
              <a:extLst>
                <a:ext uri="{FF2B5EF4-FFF2-40B4-BE49-F238E27FC236}">
                  <a16:creationId xmlns:a16="http://schemas.microsoft.com/office/drawing/2014/main" id="{DE5CBBDD-C738-4C26-8D6C-78ADFEB69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591" y="1919866"/>
              <a:ext cx="608205" cy="608205"/>
            </a:xfrm>
            <a:prstGeom prst="rect">
              <a:avLst/>
            </a:prstGeom>
          </p:spPr>
        </p:pic>
      </p:grpSp>
      <p:grpSp>
        <p:nvGrpSpPr>
          <p:cNvPr id="55" name="Group 54">
            <a:extLst>
              <a:ext uri="{FF2B5EF4-FFF2-40B4-BE49-F238E27FC236}">
                <a16:creationId xmlns:a16="http://schemas.microsoft.com/office/drawing/2014/main" id="{00D72D75-4560-48EE-BF43-F3B79433ED52}"/>
              </a:ext>
            </a:extLst>
          </p:cNvPr>
          <p:cNvGrpSpPr/>
          <p:nvPr/>
        </p:nvGrpSpPr>
        <p:grpSpPr>
          <a:xfrm>
            <a:off x="2712311" y="5409769"/>
            <a:ext cx="965063" cy="937433"/>
            <a:chOff x="9211705" y="1744141"/>
            <a:chExt cx="965063" cy="937433"/>
          </a:xfrm>
        </p:grpSpPr>
        <p:sp>
          <p:nvSpPr>
            <p:cNvPr id="56" name="Oval 55">
              <a:extLst>
                <a:ext uri="{FF2B5EF4-FFF2-40B4-BE49-F238E27FC236}">
                  <a16:creationId xmlns:a16="http://schemas.microsoft.com/office/drawing/2014/main" id="{8AE3365C-BC96-4033-843F-9E5808509219}"/>
                </a:ext>
              </a:extLst>
            </p:cNvPr>
            <p:cNvSpPr/>
            <p:nvPr/>
          </p:nvSpPr>
          <p:spPr>
            <a:xfrm>
              <a:off x="9211705" y="1744141"/>
              <a:ext cx="965063" cy="9374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accent3">
                    <a:lumMod val="50000"/>
                  </a:schemeClr>
                </a:solidFill>
                <a:latin typeface="Arial" panose="020B060402020202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3D627980-791B-4ADF-A858-701BB0027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2205" y="1871938"/>
              <a:ext cx="704059" cy="704059"/>
            </a:xfrm>
            <a:prstGeom prst="rect">
              <a:avLst/>
            </a:prstGeom>
          </p:spPr>
        </p:pic>
      </p:grpSp>
      <p:sp>
        <p:nvSpPr>
          <p:cNvPr id="80" name="TextBox 79">
            <a:extLst>
              <a:ext uri="{FF2B5EF4-FFF2-40B4-BE49-F238E27FC236}">
                <a16:creationId xmlns:a16="http://schemas.microsoft.com/office/drawing/2014/main" id="{7C6AF5F2-596D-4378-970B-1C3CA482BEAC}"/>
              </a:ext>
            </a:extLst>
          </p:cNvPr>
          <p:cNvSpPr txBox="1"/>
          <p:nvPr/>
        </p:nvSpPr>
        <p:spPr>
          <a:xfrm>
            <a:off x="1216847" y="1085851"/>
            <a:ext cx="10517953" cy="430887"/>
          </a:xfrm>
          <a:prstGeom prst="rect">
            <a:avLst/>
          </a:prstGeom>
          <a:noFill/>
        </p:spPr>
        <p:txBody>
          <a:bodyPr wrap="square" lIns="0" tIns="0" rIns="0" bIns="0" rtlCol="0" anchor="ctr">
            <a:spAutoFit/>
          </a:bodyPr>
          <a:lstStyle/>
          <a:p>
            <a:pPr algn="ctr"/>
            <a:r>
              <a:rPr lang="en-US" sz="2800" b="1" dirty="0">
                <a:solidFill>
                  <a:schemeClr val="tx1">
                    <a:lumMod val="50000"/>
                    <a:lumOff val="50000"/>
                  </a:schemeClr>
                </a:solidFill>
                <a:latin typeface="Arial" panose="020B0604020202020204" pitchFamily="34" charset="0"/>
                <a:cs typeface="Arial" panose="020B0604020202020204" pitchFamily="34" charset="0"/>
              </a:rPr>
              <a:t>Logical Understanding</a:t>
            </a:r>
          </a:p>
        </p:txBody>
      </p:sp>
      <p:pic>
        <p:nvPicPr>
          <p:cNvPr id="4100" name="Picture 4" descr="https://miro.medium.com/max/543/0*h4IxxuOmfglGQd1v.png">
            <a:extLst>
              <a:ext uri="{FF2B5EF4-FFF2-40B4-BE49-F238E27FC236}">
                <a16:creationId xmlns:a16="http://schemas.microsoft.com/office/drawing/2014/main" id="{D30D88D2-0A0E-4F74-AC71-FC8DF698B5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62" y="2586900"/>
            <a:ext cx="3008505" cy="2055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62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childTnLst>
                                </p:cTn>
                              </p:par>
                              <p:par>
                                <p:cTn id="14" presetID="42"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anim calcmode="lin" valueType="num">
                                      <p:cBhvr>
                                        <p:cTn id="17" dur="500" fill="hold"/>
                                        <p:tgtEl>
                                          <p:spTgt spid="37"/>
                                        </p:tgtEl>
                                        <p:attrNameLst>
                                          <p:attrName>ppt_x</p:attrName>
                                        </p:attrNameLst>
                                      </p:cBhvr>
                                      <p:tavLst>
                                        <p:tav tm="0">
                                          <p:val>
                                            <p:strVal val="#ppt_x"/>
                                          </p:val>
                                        </p:tav>
                                        <p:tav tm="100000">
                                          <p:val>
                                            <p:strVal val="#ppt_x"/>
                                          </p:val>
                                        </p:tav>
                                      </p:tavLst>
                                    </p:anim>
                                    <p:anim calcmode="lin" valueType="num">
                                      <p:cBhvr>
                                        <p:cTn id="18" dur="500" fill="hold"/>
                                        <p:tgtEl>
                                          <p:spTgt spid="37"/>
                                        </p:tgtEl>
                                        <p:attrNameLst>
                                          <p:attrName>ppt_y</p:attrName>
                                        </p:attrNameLst>
                                      </p:cBhvr>
                                      <p:tavLst>
                                        <p:tav tm="0">
                                          <p:val>
                                            <p:strVal val="#ppt_y+.1"/>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500" fill="hold"/>
                                        <p:tgtEl>
                                          <p:spTgt spid="47"/>
                                        </p:tgtEl>
                                        <p:attrNameLst>
                                          <p:attrName>ppt_w</p:attrName>
                                        </p:attrNameLst>
                                      </p:cBhvr>
                                      <p:tavLst>
                                        <p:tav tm="0">
                                          <p:val>
                                            <p:fltVal val="0"/>
                                          </p:val>
                                        </p:tav>
                                        <p:tav tm="100000">
                                          <p:val>
                                            <p:strVal val="#ppt_w"/>
                                          </p:val>
                                        </p:tav>
                                      </p:tavLst>
                                    </p:anim>
                                    <p:anim calcmode="lin" valueType="num">
                                      <p:cBhvr>
                                        <p:cTn id="30" dur="500" fill="hold"/>
                                        <p:tgtEl>
                                          <p:spTgt spid="47"/>
                                        </p:tgtEl>
                                        <p:attrNameLst>
                                          <p:attrName>ppt_h</p:attrName>
                                        </p:attrNameLst>
                                      </p:cBhvr>
                                      <p:tavLst>
                                        <p:tav tm="0">
                                          <p:val>
                                            <p:fltVal val="0"/>
                                          </p:val>
                                        </p:tav>
                                        <p:tav tm="100000">
                                          <p:val>
                                            <p:strVal val="#ppt_h"/>
                                          </p:val>
                                        </p:tav>
                                      </p:tavLst>
                                    </p:anim>
                                    <p:animEffect transition="in" filter="fade">
                                      <p:cBhvr>
                                        <p:cTn id="31" dur="500"/>
                                        <p:tgtEl>
                                          <p:spTgt spid="47"/>
                                        </p:tgtEl>
                                      </p:cBhvr>
                                    </p:animEffect>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strVal val="#ppt_x"/>
                                          </p:val>
                                        </p:tav>
                                        <p:tav tm="100000">
                                          <p:val>
                                            <p:strVal val="#ppt_x"/>
                                          </p:val>
                                        </p:tav>
                                      </p:tavLst>
                                    </p:anim>
                                    <p:anim calcmode="lin" valueType="num">
                                      <p:cBhvr>
                                        <p:cTn id="37" dur="500" fill="hold"/>
                                        <p:tgtEl>
                                          <p:spTgt spid="40"/>
                                        </p:tgtEl>
                                        <p:attrNameLst>
                                          <p:attrName>ppt_y</p:attrName>
                                        </p:attrNameLst>
                                      </p:cBhvr>
                                      <p:tavLst>
                                        <p:tav tm="0">
                                          <p:val>
                                            <p:strVal val="#ppt_y+.1"/>
                                          </p:val>
                                        </p:tav>
                                        <p:tav tm="100000">
                                          <p:val>
                                            <p:strVal val="#ppt_y"/>
                                          </p:val>
                                        </p:tav>
                                      </p:tavLst>
                                    </p:anim>
                                  </p:childTnLst>
                                </p:cTn>
                              </p:par>
                              <p:par>
                                <p:cTn id="38" presetID="1"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p:cTn id="44" dur="500" fill="hold"/>
                                        <p:tgtEl>
                                          <p:spTgt spid="48"/>
                                        </p:tgtEl>
                                        <p:attrNameLst>
                                          <p:attrName>ppt_w</p:attrName>
                                        </p:attrNameLst>
                                      </p:cBhvr>
                                      <p:tavLst>
                                        <p:tav tm="0">
                                          <p:val>
                                            <p:fltVal val="0"/>
                                          </p:val>
                                        </p:tav>
                                        <p:tav tm="100000">
                                          <p:val>
                                            <p:strVal val="#ppt_w"/>
                                          </p:val>
                                        </p:tav>
                                      </p:tavLst>
                                    </p:anim>
                                    <p:anim calcmode="lin" valueType="num">
                                      <p:cBhvr>
                                        <p:cTn id="45" dur="500" fill="hold"/>
                                        <p:tgtEl>
                                          <p:spTgt spid="48"/>
                                        </p:tgtEl>
                                        <p:attrNameLst>
                                          <p:attrName>ppt_h</p:attrName>
                                        </p:attrNameLst>
                                      </p:cBhvr>
                                      <p:tavLst>
                                        <p:tav tm="0">
                                          <p:val>
                                            <p:fltVal val="0"/>
                                          </p:val>
                                        </p:tav>
                                        <p:tav tm="100000">
                                          <p:val>
                                            <p:strVal val="#ppt_h"/>
                                          </p:val>
                                        </p:tav>
                                      </p:tavLst>
                                    </p:anim>
                                    <p:animEffect transition="in" filter="fade">
                                      <p:cBhvr>
                                        <p:cTn id="46" dur="500"/>
                                        <p:tgtEl>
                                          <p:spTgt spid="48"/>
                                        </p:tgtEl>
                                      </p:cBhvr>
                                    </p:animEffect>
                                  </p:childTnLst>
                                </p:cTn>
                              </p:par>
                            </p:childTnLst>
                          </p:cTn>
                        </p:par>
                        <p:par>
                          <p:cTn id="47" fill="hold">
                            <p:stCondLst>
                              <p:cond delay="500"/>
                            </p:stCondLst>
                            <p:childTnLst>
                              <p:par>
                                <p:cTn id="48" presetID="42" presetClass="entr" presetSubtype="0"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anim calcmode="lin" valueType="num">
                                      <p:cBhvr>
                                        <p:cTn id="51" dur="500" fill="hold"/>
                                        <p:tgtEl>
                                          <p:spTgt spid="43"/>
                                        </p:tgtEl>
                                        <p:attrNameLst>
                                          <p:attrName>ppt_x</p:attrName>
                                        </p:attrNameLst>
                                      </p:cBhvr>
                                      <p:tavLst>
                                        <p:tav tm="0">
                                          <p:val>
                                            <p:strVal val="#ppt_x"/>
                                          </p:val>
                                        </p:tav>
                                        <p:tav tm="100000">
                                          <p:val>
                                            <p:strVal val="#ppt_x"/>
                                          </p:val>
                                        </p:tav>
                                      </p:tavLst>
                                    </p:anim>
                                    <p:anim calcmode="lin" valueType="num">
                                      <p:cBhvr>
                                        <p:cTn id="52" dur="500" fill="hold"/>
                                        <p:tgtEl>
                                          <p:spTgt spid="43"/>
                                        </p:tgtEl>
                                        <p:attrNameLst>
                                          <p:attrName>ppt_y</p:attrName>
                                        </p:attrNameLst>
                                      </p:cBhvr>
                                      <p:tavLst>
                                        <p:tav tm="0">
                                          <p:val>
                                            <p:strVal val="#ppt_y+.1"/>
                                          </p:val>
                                        </p:tav>
                                        <p:tav tm="100000">
                                          <p:val>
                                            <p:strVal val="#ppt_y"/>
                                          </p:val>
                                        </p:tav>
                                      </p:tavLst>
                                    </p:anim>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DEC2A-1BDB-4059-95B4-EED0F6442762}"/>
              </a:ext>
            </a:extLst>
          </p:cNvPr>
          <p:cNvSpPr txBox="1"/>
          <p:nvPr/>
        </p:nvSpPr>
        <p:spPr>
          <a:xfrm>
            <a:off x="396852" y="283882"/>
            <a:ext cx="11337948"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What does Linear Regression really mean?</a:t>
            </a:r>
          </a:p>
        </p:txBody>
      </p:sp>
      <p:sp>
        <p:nvSpPr>
          <p:cNvPr id="36" name="TextBox 35">
            <a:extLst>
              <a:ext uri="{FF2B5EF4-FFF2-40B4-BE49-F238E27FC236}">
                <a16:creationId xmlns:a16="http://schemas.microsoft.com/office/drawing/2014/main" id="{C6303529-1D12-4FF0-8442-7ECFAAB86ADE}"/>
              </a:ext>
            </a:extLst>
          </p:cNvPr>
          <p:cNvSpPr txBox="1"/>
          <p:nvPr/>
        </p:nvSpPr>
        <p:spPr>
          <a:xfrm>
            <a:off x="19026" y="-22086"/>
            <a:ext cx="7239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1 of 6</a:t>
            </a:r>
          </a:p>
        </p:txBody>
      </p:sp>
      <p:grpSp>
        <p:nvGrpSpPr>
          <p:cNvPr id="7" name="Group 6">
            <a:extLst>
              <a:ext uri="{FF2B5EF4-FFF2-40B4-BE49-F238E27FC236}">
                <a16:creationId xmlns:a16="http://schemas.microsoft.com/office/drawing/2014/main" id="{D9C488A0-5099-4448-A22F-9CB5D587145D}"/>
              </a:ext>
            </a:extLst>
          </p:cNvPr>
          <p:cNvGrpSpPr/>
          <p:nvPr/>
        </p:nvGrpSpPr>
        <p:grpSpPr>
          <a:xfrm>
            <a:off x="1494617" y="4795190"/>
            <a:ext cx="6384742" cy="1289113"/>
            <a:chOff x="1494617" y="4795190"/>
            <a:chExt cx="6384742" cy="1289113"/>
          </a:xfrm>
        </p:grpSpPr>
        <p:grpSp>
          <p:nvGrpSpPr>
            <p:cNvPr id="65" name="Group 32">
              <a:extLst>
                <a:ext uri="{FF2B5EF4-FFF2-40B4-BE49-F238E27FC236}">
                  <a16:creationId xmlns:a16="http://schemas.microsoft.com/office/drawing/2014/main" id="{09F63D4D-F1DD-4D35-9C37-02A180C7672A}"/>
                </a:ext>
              </a:extLst>
            </p:cNvPr>
            <p:cNvGrpSpPr/>
            <p:nvPr/>
          </p:nvGrpSpPr>
          <p:grpSpPr>
            <a:xfrm>
              <a:off x="3385304" y="5230759"/>
              <a:ext cx="4494055" cy="853544"/>
              <a:chOff x="6222578" y="1992705"/>
              <a:chExt cx="2205351" cy="640158"/>
            </a:xfrm>
          </p:grpSpPr>
          <p:sp>
            <p:nvSpPr>
              <p:cNvPr id="66" name="TextBox 65">
                <a:extLst>
                  <a:ext uri="{FF2B5EF4-FFF2-40B4-BE49-F238E27FC236}">
                    <a16:creationId xmlns:a16="http://schemas.microsoft.com/office/drawing/2014/main" id="{CCFEBF5D-821C-4610-95C0-60F5D9906216}"/>
                  </a:ext>
                </a:extLst>
              </p:cNvPr>
              <p:cNvSpPr txBox="1"/>
              <p:nvPr/>
            </p:nvSpPr>
            <p:spPr>
              <a:xfrm>
                <a:off x="6222578" y="1992705"/>
                <a:ext cx="2058394" cy="184666"/>
              </a:xfrm>
              <a:prstGeom prst="rect">
                <a:avLst/>
              </a:prstGeom>
              <a:noFill/>
            </p:spPr>
            <p:txBody>
              <a:bodyPr wrap="square" lIns="0" tIns="0" rIns="0" bIns="0" rtlCol="0" anchor="ctr">
                <a:spAutoFit/>
              </a:bodyPr>
              <a:lstStyle/>
              <a:p>
                <a:pPr algn="ctr"/>
                <a:r>
                  <a:rPr lang="en-US" sz="1600" b="1" dirty="0">
                    <a:solidFill>
                      <a:schemeClr val="accent3"/>
                    </a:solidFill>
                    <a:latin typeface="Arial" panose="020B0604020202020204" pitchFamily="34" charset="0"/>
                    <a:cs typeface="Arial" panose="020B0604020202020204" pitchFamily="34" charset="0"/>
                  </a:rPr>
                  <a:t>Minimize cost function</a:t>
                </a:r>
              </a:p>
            </p:txBody>
          </p:sp>
          <p:sp>
            <p:nvSpPr>
              <p:cNvPr id="67" name="TextBox 66">
                <a:extLst>
                  <a:ext uri="{FF2B5EF4-FFF2-40B4-BE49-F238E27FC236}">
                    <a16:creationId xmlns:a16="http://schemas.microsoft.com/office/drawing/2014/main" id="{EDEC5FDD-E580-43B0-9FB1-17236748C620}"/>
                  </a:ext>
                </a:extLst>
              </p:cNvPr>
              <p:cNvSpPr txBox="1"/>
              <p:nvPr/>
            </p:nvSpPr>
            <p:spPr>
              <a:xfrm>
                <a:off x="6222578" y="2171342"/>
                <a:ext cx="2205351" cy="461521"/>
              </a:xfrm>
              <a:prstGeom prst="rect">
                <a:avLst/>
              </a:prstGeom>
              <a:noFill/>
            </p:spPr>
            <p:txBody>
              <a:bodyPr wrap="square" lIns="0" tIns="0" rIns="0" bIns="0" rtlCol="0" anchor="t">
                <a:spAutoFit/>
              </a:bodyPr>
              <a:lstStyle/>
              <a:p>
                <a:pPr algn="ctr" defTabSz="1219170">
                  <a:spcBef>
                    <a:spcPct val="20000"/>
                  </a:spcBef>
                  <a:defRPr/>
                </a:pPr>
                <a:r>
                  <a:rPr lang="en-US" sz="1333" dirty="0">
                    <a:solidFill>
                      <a:schemeClr val="tx1">
                        <a:lumMod val="50000"/>
                        <a:lumOff val="50000"/>
                      </a:schemeClr>
                    </a:solidFill>
                    <a:latin typeface="Arial" panose="020B0604020202020204" pitchFamily="34" charset="0"/>
                    <a:cs typeface="Arial" panose="020B0604020202020204" pitchFamily="34" charset="0"/>
                  </a:rPr>
                  <a:t>There are multiple ways to measure what the best line is. For the use case that you select, to get the best fit line, you need to minimize the cost function.</a:t>
                </a:r>
              </a:p>
            </p:txBody>
          </p:sp>
        </p:grpSp>
        <p:sp>
          <p:nvSpPr>
            <p:cNvPr id="70" name="Text Placeholder 3">
              <a:extLst>
                <a:ext uri="{FF2B5EF4-FFF2-40B4-BE49-F238E27FC236}">
                  <a16:creationId xmlns:a16="http://schemas.microsoft.com/office/drawing/2014/main" id="{F6B606AA-7B53-4AB1-83EB-EA5B7DDDDF1B}"/>
                </a:ext>
              </a:extLst>
            </p:cNvPr>
            <p:cNvSpPr txBox="1">
              <a:spLocks/>
            </p:cNvSpPr>
            <p:nvPr/>
          </p:nvSpPr>
          <p:spPr>
            <a:xfrm>
              <a:off x="1494617" y="4795190"/>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3"/>
                  </a:solidFill>
                  <a:latin typeface="Arial" panose="020B0604020202020204" pitchFamily="34" charset="0"/>
                  <a:cs typeface="Arial" panose="020B0604020202020204" pitchFamily="34" charset="0"/>
                </a:rPr>
                <a:t>03</a:t>
              </a:r>
            </a:p>
          </p:txBody>
        </p:sp>
        <p:grpSp>
          <p:nvGrpSpPr>
            <p:cNvPr id="77" name="Group 76">
              <a:extLst>
                <a:ext uri="{FF2B5EF4-FFF2-40B4-BE49-F238E27FC236}">
                  <a16:creationId xmlns:a16="http://schemas.microsoft.com/office/drawing/2014/main" id="{75F3514C-57CA-478A-A9FD-7830CE01AB27}"/>
                </a:ext>
              </a:extLst>
            </p:cNvPr>
            <p:cNvGrpSpPr/>
            <p:nvPr/>
          </p:nvGrpSpPr>
          <p:grpSpPr>
            <a:xfrm>
              <a:off x="2204702" y="5102962"/>
              <a:ext cx="965063" cy="937433"/>
              <a:chOff x="7173018" y="5266057"/>
              <a:chExt cx="965063" cy="937433"/>
            </a:xfrm>
          </p:grpSpPr>
          <p:sp>
            <p:nvSpPr>
              <p:cNvPr id="78" name="Oval 77">
                <a:extLst>
                  <a:ext uri="{FF2B5EF4-FFF2-40B4-BE49-F238E27FC236}">
                    <a16:creationId xmlns:a16="http://schemas.microsoft.com/office/drawing/2014/main" id="{5A422684-EDBB-4884-BC24-D34F3C03BA4A}"/>
                  </a:ext>
                </a:extLst>
              </p:cNvPr>
              <p:cNvSpPr/>
              <p:nvPr/>
            </p:nvSpPr>
            <p:spPr>
              <a:xfrm>
                <a:off x="7173018" y="5266057"/>
                <a:ext cx="965063" cy="9374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accent3">
                      <a:lumMod val="50000"/>
                    </a:schemeClr>
                  </a:solidFill>
                  <a:latin typeface="Arial" panose="020B0604020202020204" pitchFamily="34" charset="0"/>
                  <a:cs typeface="Arial" panose="020B0604020202020204" pitchFamily="34" charset="0"/>
                </a:endParaRPr>
              </a:p>
            </p:txBody>
          </p:sp>
          <p:pic>
            <p:nvPicPr>
              <p:cNvPr id="79" name="Picture 78">
                <a:extLst>
                  <a:ext uri="{FF2B5EF4-FFF2-40B4-BE49-F238E27FC236}">
                    <a16:creationId xmlns:a16="http://schemas.microsoft.com/office/drawing/2014/main" id="{1F7A21B4-7835-478C-898C-24321CC3F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161" y="5431983"/>
                <a:ext cx="661397" cy="661397"/>
              </a:xfrm>
              <a:prstGeom prst="rect">
                <a:avLst/>
              </a:prstGeom>
            </p:spPr>
          </p:pic>
        </p:grpSp>
      </p:grpSp>
      <p:sp>
        <p:nvSpPr>
          <p:cNvPr id="81" name="TextBox 80">
            <a:extLst>
              <a:ext uri="{FF2B5EF4-FFF2-40B4-BE49-F238E27FC236}">
                <a16:creationId xmlns:a16="http://schemas.microsoft.com/office/drawing/2014/main" id="{C9D67142-277C-4254-80FC-2C3AF1B75B8A}"/>
              </a:ext>
            </a:extLst>
          </p:cNvPr>
          <p:cNvSpPr txBox="1"/>
          <p:nvPr/>
        </p:nvSpPr>
        <p:spPr>
          <a:xfrm>
            <a:off x="742951" y="1094975"/>
            <a:ext cx="10653866" cy="430887"/>
          </a:xfrm>
          <a:prstGeom prst="rect">
            <a:avLst/>
          </a:prstGeom>
          <a:noFill/>
        </p:spPr>
        <p:txBody>
          <a:bodyPr wrap="square" lIns="0" tIns="0" rIns="0" bIns="0" rtlCol="0" anchor="ctr">
            <a:spAutoFit/>
          </a:bodyPr>
          <a:lstStyle/>
          <a:p>
            <a:pPr algn="ctr"/>
            <a:r>
              <a:rPr lang="en-US" sz="2800" b="1" dirty="0">
                <a:solidFill>
                  <a:schemeClr val="tx1">
                    <a:lumMod val="50000"/>
                    <a:lumOff val="50000"/>
                  </a:schemeClr>
                </a:solidFill>
                <a:latin typeface="Arial" panose="020B0604020202020204" pitchFamily="34" charset="0"/>
                <a:cs typeface="Arial" panose="020B0604020202020204" pitchFamily="34" charset="0"/>
              </a:rPr>
              <a:t>Mathematical Understanding</a:t>
            </a:r>
          </a:p>
        </p:txBody>
      </p:sp>
      <p:grpSp>
        <p:nvGrpSpPr>
          <p:cNvPr id="5" name="Group 4">
            <a:extLst>
              <a:ext uri="{FF2B5EF4-FFF2-40B4-BE49-F238E27FC236}">
                <a16:creationId xmlns:a16="http://schemas.microsoft.com/office/drawing/2014/main" id="{E94A4167-DDB5-4538-9E49-568B1DAFA42E}"/>
              </a:ext>
            </a:extLst>
          </p:cNvPr>
          <p:cNvGrpSpPr/>
          <p:nvPr/>
        </p:nvGrpSpPr>
        <p:grpSpPr>
          <a:xfrm>
            <a:off x="1371185" y="1357121"/>
            <a:ext cx="9641002" cy="1543864"/>
            <a:chOff x="1371185" y="1357121"/>
            <a:chExt cx="9641002" cy="1543864"/>
          </a:xfrm>
        </p:grpSpPr>
        <p:grpSp>
          <p:nvGrpSpPr>
            <p:cNvPr id="59" name="Group 30">
              <a:extLst>
                <a:ext uri="{FF2B5EF4-FFF2-40B4-BE49-F238E27FC236}">
                  <a16:creationId xmlns:a16="http://schemas.microsoft.com/office/drawing/2014/main" id="{FE851F56-02D0-4D4F-8FA8-5194474C9069}"/>
                </a:ext>
              </a:extLst>
            </p:cNvPr>
            <p:cNvGrpSpPr/>
            <p:nvPr/>
          </p:nvGrpSpPr>
          <p:grpSpPr>
            <a:xfrm>
              <a:off x="3366889" y="1644461"/>
              <a:ext cx="4264560" cy="1256524"/>
              <a:chOff x="863323" y="1992704"/>
              <a:chExt cx="2190154" cy="942391"/>
            </a:xfrm>
          </p:grpSpPr>
          <p:sp>
            <p:nvSpPr>
              <p:cNvPr id="60" name="TextBox 59">
                <a:extLst>
                  <a:ext uri="{FF2B5EF4-FFF2-40B4-BE49-F238E27FC236}">
                    <a16:creationId xmlns:a16="http://schemas.microsoft.com/office/drawing/2014/main" id="{4495DE11-C8C6-41A1-87E5-129941225A1D}"/>
                  </a:ext>
                </a:extLst>
              </p:cNvPr>
              <p:cNvSpPr txBox="1"/>
              <p:nvPr/>
            </p:nvSpPr>
            <p:spPr>
              <a:xfrm>
                <a:off x="863323" y="1992704"/>
                <a:ext cx="2190154" cy="184666"/>
              </a:xfrm>
              <a:prstGeom prst="rect">
                <a:avLst/>
              </a:prstGeom>
              <a:noFill/>
            </p:spPr>
            <p:txBody>
              <a:bodyPr wrap="square" lIns="0" tIns="0" rIns="0" bIns="0" rtlCol="0" anchor="ctr">
                <a:spAutoFit/>
              </a:bodyPr>
              <a:lstStyle/>
              <a:p>
                <a:pPr algn="ctr"/>
                <a:r>
                  <a:rPr lang="en-US" sz="1600" b="1" dirty="0">
                    <a:solidFill>
                      <a:schemeClr val="accent1"/>
                    </a:solidFill>
                    <a:latin typeface="Arial" panose="020B0604020202020204" pitchFamily="34" charset="0"/>
                    <a:cs typeface="Arial" panose="020B0604020202020204" pitchFamily="34" charset="0"/>
                  </a:rPr>
                  <a:t>Equation of a line</a:t>
                </a:r>
              </a:p>
            </p:txBody>
          </p:sp>
          <p:sp>
            <p:nvSpPr>
              <p:cNvPr id="61" name="TextBox 60">
                <a:extLst>
                  <a:ext uri="{FF2B5EF4-FFF2-40B4-BE49-F238E27FC236}">
                    <a16:creationId xmlns:a16="http://schemas.microsoft.com/office/drawing/2014/main" id="{4D9E0F76-F520-4632-A338-279475F115B6}"/>
                  </a:ext>
                </a:extLst>
              </p:cNvPr>
              <p:cNvSpPr txBox="1"/>
              <p:nvPr/>
            </p:nvSpPr>
            <p:spPr>
              <a:xfrm>
                <a:off x="995083" y="2214899"/>
                <a:ext cx="2058394" cy="720196"/>
              </a:xfrm>
              <a:prstGeom prst="rect">
                <a:avLst/>
              </a:prstGeom>
              <a:noFill/>
            </p:spPr>
            <p:txBody>
              <a:bodyPr wrap="square" lIns="0" tIns="0" rIns="0" bIns="0" rtlCol="0" anchor="t">
                <a:spAutoFit/>
              </a:bodyPr>
              <a:lstStyle/>
              <a:p>
                <a:pP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Y = mx + b</a:t>
                </a:r>
              </a:p>
              <a:p>
                <a:pPr defTabSz="1219170">
                  <a:spcBef>
                    <a:spcPct val="20000"/>
                  </a:spcBef>
                  <a:defRPr/>
                </a:pPr>
                <a:r>
                  <a:rPr lang="en-US" sz="1200" b="1" dirty="0">
                    <a:solidFill>
                      <a:schemeClr val="tx1">
                        <a:lumMod val="50000"/>
                        <a:lumOff val="50000"/>
                      </a:schemeClr>
                    </a:solidFill>
                    <a:latin typeface="Arial" panose="020B0604020202020204" pitchFamily="34" charset="0"/>
                    <a:cs typeface="Arial" panose="020B0604020202020204" pitchFamily="34" charset="0"/>
                  </a:rPr>
                  <a:t>x</a:t>
                </a:r>
                <a:r>
                  <a:rPr lang="en-US" sz="1200" dirty="0">
                    <a:solidFill>
                      <a:schemeClr val="tx1">
                        <a:lumMod val="50000"/>
                        <a:lumOff val="50000"/>
                      </a:schemeClr>
                    </a:solidFill>
                    <a:latin typeface="Arial" panose="020B0604020202020204" pitchFamily="34" charset="0"/>
                    <a:cs typeface="Arial" panose="020B0604020202020204" pitchFamily="34" charset="0"/>
                  </a:rPr>
                  <a:t>:The independent / predictor variable</a:t>
                </a:r>
                <a:br>
                  <a:rPr lang="en-US" sz="1200" dirty="0">
                    <a:solidFill>
                      <a:schemeClr val="tx1">
                        <a:lumMod val="50000"/>
                        <a:lumOff val="50000"/>
                      </a:schemeClr>
                    </a:solidFill>
                    <a:latin typeface="Arial" panose="020B0604020202020204" pitchFamily="34" charset="0"/>
                    <a:cs typeface="Arial" panose="020B0604020202020204" pitchFamily="34" charset="0"/>
                  </a:rPr>
                </a:br>
                <a:r>
                  <a:rPr lang="en-US" sz="1200" b="1" dirty="0">
                    <a:solidFill>
                      <a:schemeClr val="tx1">
                        <a:lumMod val="50000"/>
                        <a:lumOff val="50000"/>
                      </a:schemeClr>
                    </a:solidFill>
                    <a:latin typeface="Arial" panose="020B0604020202020204" pitchFamily="34" charset="0"/>
                    <a:cs typeface="Arial" panose="020B0604020202020204" pitchFamily="34" charset="0"/>
                  </a:rPr>
                  <a:t>y</a:t>
                </a:r>
                <a:r>
                  <a:rPr lang="en-US" sz="1200" dirty="0">
                    <a:solidFill>
                      <a:schemeClr val="tx1">
                        <a:lumMod val="50000"/>
                        <a:lumOff val="50000"/>
                      </a:schemeClr>
                    </a:solidFill>
                    <a:latin typeface="Arial" panose="020B0604020202020204" pitchFamily="34" charset="0"/>
                    <a:cs typeface="Arial" panose="020B0604020202020204" pitchFamily="34" charset="0"/>
                  </a:rPr>
                  <a:t>:The dependent / target variable</a:t>
                </a:r>
                <a:br>
                  <a:rPr lang="en-US" sz="1200" dirty="0">
                    <a:solidFill>
                      <a:schemeClr val="tx1">
                        <a:lumMod val="50000"/>
                        <a:lumOff val="50000"/>
                      </a:schemeClr>
                    </a:solidFill>
                    <a:latin typeface="Arial" panose="020B0604020202020204" pitchFamily="34" charset="0"/>
                    <a:cs typeface="Arial" panose="020B0604020202020204" pitchFamily="34" charset="0"/>
                  </a:rPr>
                </a:br>
                <a:r>
                  <a:rPr lang="en-US" sz="1200" b="1" dirty="0">
                    <a:solidFill>
                      <a:schemeClr val="tx1">
                        <a:lumMod val="50000"/>
                        <a:lumOff val="50000"/>
                      </a:schemeClr>
                    </a:solidFill>
                    <a:latin typeface="Arial" panose="020B0604020202020204" pitchFamily="34" charset="0"/>
                    <a:cs typeface="Arial" panose="020B0604020202020204" pitchFamily="34" charset="0"/>
                  </a:rPr>
                  <a:t>m</a:t>
                </a:r>
                <a:r>
                  <a:rPr lang="en-US" sz="1200" dirty="0">
                    <a:solidFill>
                      <a:schemeClr val="tx1">
                        <a:lumMod val="50000"/>
                        <a:lumOff val="50000"/>
                      </a:schemeClr>
                    </a:solidFill>
                    <a:latin typeface="Arial" panose="020B0604020202020204" pitchFamily="34" charset="0"/>
                    <a:cs typeface="Arial" panose="020B0604020202020204" pitchFamily="34" charset="0"/>
                  </a:rPr>
                  <a:t>: Slope of the line</a:t>
                </a:r>
                <a:br>
                  <a:rPr lang="en-US" sz="1200" dirty="0">
                    <a:solidFill>
                      <a:schemeClr val="tx1">
                        <a:lumMod val="50000"/>
                        <a:lumOff val="50000"/>
                      </a:schemeClr>
                    </a:solidFill>
                    <a:latin typeface="Arial" panose="020B0604020202020204" pitchFamily="34" charset="0"/>
                    <a:cs typeface="Arial" panose="020B0604020202020204" pitchFamily="34" charset="0"/>
                  </a:rPr>
                </a:br>
                <a:r>
                  <a:rPr lang="en-US" sz="1200" b="1" dirty="0">
                    <a:solidFill>
                      <a:schemeClr val="tx1">
                        <a:lumMod val="50000"/>
                        <a:lumOff val="50000"/>
                      </a:schemeClr>
                    </a:solidFill>
                    <a:latin typeface="Arial" panose="020B0604020202020204" pitchFamily="34" charset="0"/>
                    <a:cs typeface="Arial" panose="020B0604020202020204" pitchFamily="34" charset="0"/>
                  </a:rPr>
                  <a:t>b</a:t>
                </a:r>
                <a:r>
                  <a:rPr lang="en-US" sz="1200" dirty="0">
                    <a:solidFill>
                      <a:schemeClr val="tx1">
                        <a:lumMod val="50000"/>
                        <a:lumOff val="50000"/>
                      </a:schemeClr>
                    </a:solidFill>
                    <a:latin typeface="Arial" panose="020B0604020202020204" pitchFamily="34" charset="0"/>
                    <a:cs typeface="Arial" panose="020B0604020202020204" pitchFamily="34" charset="0"/>
                  </a:rPr>
                  <a:t>: The intercept</a:t>
                </a:r>
              </a:p>
            </p:txBody>
          </p:sp>
        </p:grpSp>
        <p:sp>
          <p:nvSpPr>
            <p:cNvPr id="68" name="Text Placeholder 3">
              <a:extLst>
                <a:ext uri="{FF2B5EF4-FFF2-40B4-BE49-F238E27FC236}">
                  <a16:creationId xmlns:a16="http://schemas.microsoft.com/office/drawing/2014/main" id="{CB06E2E6-1E06-494D-B0A7-EF5D6142B2C6}"/>
                </a:ext>
              </a:extLst>
            </p:cNvPr>
            <p:cNvSpPr txBox="1">
              <a:spLocks/>
            </p:cNvSpPr>
            <p:nvPr/>
          </p:nvSpPr>
          <p:spPr>
            <a:xfrm>
              <a:off x="1371185" y="1613684"/>
              <a:ext cx="759824" cy="553998"/>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1"/>
                  </a:solidFill>
                  <a:latin typeface="Arial" panose="020B0604020202020204" pitchFamily="34" charset="0"/>
                  <a:cs typeface="Arial" panose="020B0604020202020204" pitchFamily="34" charset="0"/>
                </a:rPr>
                <a:t>01</a:t>
              </a:r>
            </a:p>
          </p:txBody>
        </p:sp>
        <p:grpSp>
          <p:nvGrpSpPr>
            <p:cNvPr id="71" name="Group 70">
              <a:extLst>
                <a:ext uri="{FF2B5EF4-FFF2-40B4-BE49-F238E27FC236}">
                  <a16:creationId xmlns:a16="http://schemas.microsoft.com/office/drawing/2014/main" id="{DB5044BE-41D0-47AF-9C84-27FDE1CFBD8C}"/>
                </a:ext>
              </a:extLst>
            </p:cNvPr>
            <p:cNvGrpSpPr/>
            <p:nvPr/>
          </p:nvGrpSpPr>
          <p:grpSpPr>
            <a:xfrm>
              <a:off x="2204702" y="1644458"/>
              <a:ext cx="965063" cy="937433"/>
              <a:chOff x="7173018" y="1622716"/>
              <a:chExt cx="965063" cy="937433"/>
            </a:xfrm>
          </p:grpSpPr>
          <p:sp>
            <p:nvSpPr>
              <p:cNvPr id="72" name="Oval 71">
                <a:extLst>
                  <a:ext uri="{FF2B5EF4-FFF2-40B4-BE49-F238E27FC236}">
                    <a16:creationId xmlns:a16="http://schemas.microsoft.com/office/drawing/2014/main" id="{5BD1F260-6D15-4E93-BE24-3B6A90763607}"/>
                  </a:ext>
                </a:extLst>
              </p:cNvPr>
              <p:cNvSpPr/>
              <p:nvPr/>
            </p:nvSpPr>
            <p:spPr>
              <a:xfrm>
                <a:off x="7173018" y="1622716"/>
                <a:ext cx="965063" cy="937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1">
                      <a:lumMod val="50000"/>
                    </a:schemeClr>
                  </a:solidFill>
                  <a:latin typeface="Arial" panose="020B0604020202020204" pitchFamily="34" charset="0"/>
                  <a:cs typeface="Arial" panose="020B0604020202020204" pitchFamily="34" charset="0"/>
                </a:endParaRPr>
              </a:p>
            </p:txBody>
          </p:sp>
          <p:pic>
            <p:nvPicPr>
              <p:cNvPr id="73" name="Picture 72">
                <a:extLst>
                  <a:ext uri="{FF2B5EF4-FFF2-40B4-BE49-F238E27FC236}">
                    <a16:creationId xmlns:a16="http://schemas.microsoft.com/office/drawing/2014/main" id="{35DE90CA-E7A4-419D-954A-63E277CCA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3598" y="1755211"/>
                <a:ext cx="643901" cy="643901"/>
              </a:xfrm>
              <a:prstGeom prst="rect">
                <a:avLst/>
              </a:prstGeom>
            </p:spPr>
          </p:pic>
        </p:grpSp>
        <p:pic>
          <p:nvPicPr>
            <p:cNvPr id="82" name="Picture 2" descr="A visual representation of the equation of a straight line (y = mx + c)">
              <a:extLst>
                <a:ext uri="{FF2B5EF4-FFF2-40B4-BE49-F238E27FC236}">
                  <a16:creationId xmlns:a16="http://schemas.microsoft.com/office/drawing/2014/main" id="{989E5A1F-D5B3-4B7D-88E8-6A6E874087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5663" y="1357121"/>
              <a:ext cx="1126524" cy="14835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95FE591-3922-44EC-8AE1-271DFD236629}"/>
              </a:ext>
            </a:extLst>
          </p:cNvPr>
          <p:cNvGrpSpPr/>
          <p:nvPr/>
        </p:nvGrpSpPr>
        <p:grpSpPr>
          <a:xfrm>
            <a:off x="1494617" y="2972045"/>
            <a:ext cx="10240183" cy="1928813"/>
            <a:chOff x="1494617" y="2972045"/>
            <a:chExt cx="10240183" cy="1928813"/>
          </a:xfrm>
        </p:grpSpPr>
        <p:grpSp>
          <p:nvGrpSpPr>
            <p:cNvPr id="62" name="Group 31">
              <a:extLst>
                <a:ext uri="{FF2B5EF4-FFF2-40B4-BE49-F238E27FC236}">
                  <a16:creationId xmlns:a16="http://schemas.microsoft.com/office/drawing/2014/main" id="{A0C67BD0-0967-432E-8170-D556FCFAA40F}"/>
                </a:ext>
              </a:extLst>
            </p:cNvPr>
            <p:cNvGrpSpPr/>
            <p:nvPr/>
          </p:nvGrpSpPr>
          <p:grpSpPr>
            <a:xfrm>
              <a:off x="2817757" y="3280214"/>
              <a:ext cx="5183105" cy="1066479"/>
              <a:chOff x="3398369" y="1992705"/>
              <a:chExt cx="2202975" cy="799859"/>
            </a:xfrm>
          </p:grpSpPr>
          <p:sp>
            <p:nvSpPr>
              <p:cNvPr id="63" name="TextBox 62">
                <a:extLst>
                  <a:ext uri="{FF2B5EF4-FFF2-40B4-BE49-F238E27FC236}">
                    <a16:creationId xmlns:a16="http://schemas.microsoft.com/office/drawing/2014/main" id="{1B37AC0D-59D8-4C2B-B0BE-8324BEC44388}"/>
                  </a:ext>
                </a:extLst>
              </p:cNvPr>
              <p:cNvSpPr txBox="1"/>
              <p:nvPr/>
            </p:nvSpPr>
            <p:spPr>
              <a:xfrm>
                <a:off x="3542950" y="1992705"/>
                <a:ext cx="2058394" cy="184666"/>
              </a:xfrm>
              <a:prstGeom prst="rect">
                <a:avLst/>
              </a:prstGeom>
              <a:noFill/>
            </p:spPr>
            <p:txBody>
              <a:bodyPr wrap="square" lIns="0" tIns="0" rIns="0" bIns="0" rtlCol="0" anchor="ctr">
                <a:spAutoFit/>
              </a:bodyPr>
              <a:lstStyle/>
              <a:p>
                <a:pPr algn="ctr"/>
                <a:r>
                  <a:rPr lang="en-US" sz="1600" b="1" dirty="0">
                    <a:solidFill>
                      <a:srgbClr val="417B85"/>
                    </a:solidFill>
                    <a:latin typeface="Arial" panose="020B0604020202020204" pitchFamily="34" charset="0"/>
                    <a:cs typeface="Arial" panose="020B0604020202020204" pitchFamily="34" charset="0"/>
                  </a:rPr>
                  <a:t>Best-fit line</a:t>
                </a:r>
              </a:p>
            </p:txBody>
          </p:sp>
          <p:sp>
            <p:nvSpPr>
              <p:cNvPr id="64" name="TextBox 63">
                <a:extLst>
                  <a:ext uri="{FF2B5EF4-FFF2-40B4-BE49-F238E27FC236}">
                    <a16:creationId xmlns:a16="http://schemas.microsoft.com/office/drawing/2014/main" id="{FFC06758-A088-4426-8F89-DA167BAF77BE}"/>
                  </a:ext>
                </a:extLst>
              </p:cNvPr>
              <p:cNvSpPr txBox="1"/>
              <p:nvPr/>
            </p:nvSpPr>
            <p:spPr>
              <a:xfrm>
                <a:off x="3398369" y="2177203"/>
                <a:ext cx="2151333" cy="615361"/>
              </a:xfrm>
              <a:prstGeom prst="rect">
                <a:avLst/>
              </a:prstGeom>
              <a:noFill/>
            </p:spPr>
            <p:txBody>
              <a:bodyPr wrap="square" lIns="0" tIns="0" rIns="0" bIns="0" rtlCol="0" anchor="t">
                <a:spAutoFit/>
              </a:bodyPr>
              <a:lstStyle/>
              <a:p>
                <a:pPr lvl="1" algn="ctr" defTabSz="1219170">
                  <a:spcBef>
                    <a:spcPct val="20000"/>
                  </a:spcBef>
                  <a:defRPr/>
                </a:pPr>
                <a:r>
                  <a:rPr lang="en-US" sz="1333" dirty="0">
                    <a:solidFill>
                      <a:schemeClr val="tx1">
                        <a:lumMod val="50000"/>
                        <a:lumOff val="50000"/>
                      </a:schemeClr>
                    </a:solidFill>
                    <a:latin typeface="Arial" panose="020B0604020202020204" pitchFamily="34" charset="0"/>
                    <a:cs typeface="Arial" panose="020B0604020202020204" pitchFamily="34" charset="0"/>
                  </a:rPr>
                  <a:t>Find the line that fits the best. Measure the distance between each point and the line and sum it up. If this number is small, then, we can say that it is the best fit line.</a:t>
                </a:r>
              </a:p>
            </p:txBody>
          </p:sp>
        </p:grpSp>
        <p:sp>
          <p:nvSpPr>
            <p:cNvPr id="69" name="Text Placeholder 3">
              <a:extLst>
                <a:ext uri="{FF2B5EF4-FFF2-40B4-BE49-F238E27FC236}">
                  <a16:creationId xmlns:a16="http://schemas.microsoft.com/office/drawing/2014/main" id="{3DCECA3E-5B59-4985-9F50-AF8645A6F706}"/>
                </a:ext>
              </a:extLst>
            </p:cNvPr>
            <p:cNvSpPr txBox="1">
              <a:spLocks/>
            </p:cNvSpPr>
            <p:nvPr/>
          </p:nvSpPr>
          <p:spPr>
            <a:xfrm>
              <a:off x="1494617" y="3028900"/>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2"/>
                  </a:solidFill>
                  <a:latin typeface="Arial" panose="020B0604020202020204" pitchFamily="34" charset="0"/>
                  <a:cs typeface="Arial" panose="020B0604020202020204" pitchFamily="34" charset="0"/>
                </a:rPr>
                <a:t>02</a:t>
              </a:r>
            </a:p>
          </p:txBody>
        </p:sp>
        <p:grpSp>
          <p:nvGrpSpPr>
            <p:cNvPr id="74" name="Group 73">
              <a:extLst>
                <a:ext uri="{FF2B5EF4-FFF2-40B4-BE49-F238E27FC236}">
                  <a16:creationId xmlns:a16="http://schemas.microsoft.com/office/drawing/2014/main" id="{153E5EF9-7D3B-42C8-919C-62AD12AE35E6}"/>
                </a:ext>
              </a:extLst>
            </p:cNvPr>
            <p:cNvGrpSpPr/>
            <p:nvPr/>
          </p:nvGrpSpPr>
          <p:grpSpPr>
            <a:xfrm>
              <a:off x="2204702" y="3280214"/>
              <a:ext cx="965063" cy="937433"/>
              <a:chOff x="7173018" y="3443309"/>
              <a:chExt cx="965063" cy="937433"/>
            </a:xfrm>
          </p:grpSpPr>
          <p:sp>
            <p:nvSpPr>
              <p:cNvPr id="75" name="Oval 74">
                <a:extLst>
                  <a:ext uri="{FF2B5EF4-FFF2-40B4-BE49-F238E27FC236}">
                    <a16:creationId xmlns:a16="http://schemas.microsoft.com/office/drawing/2014/main" id="{8F5D6C1E-9E86-4EA0-B074-CD8FD7E72598}"/>
                  </a:ext>
                </a:extLst>
              </p:cNvPr>
              <p:cNvSpPr/>
              <p:nvPr/>
            </p:nvSpPr>
            <p:spPr>
              <a:xfrm>
                <a:off x="7173018" y="3443309"/>
                <a:ext cx="965063" cy="93743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2">
                      <a:lumMod val="50000"/>
                    </a:schemeClr>
                  </a:solidFill>
                  <a:latin typeface="Arial" panose="020B0604020202020204" pitchFamily="34" charset="0"/>
                  <a:cs typeface="Arial" panose="020B0604020202020204" pitchFamily="34" charset="0"/>
                </a:endParaRPr>
              </a:p>
            </p:txBody>
          </p:sp>
          <p:pic>
            <p:nvPicPr>
              <p:cNvPr id="76" name="Picture 75">
                <a:extLst>
                  <a:ext uri="{FF2B5EF4-FFF2-40B4-BE49-F238E27FC236}">
                    <a16:creationId xmlns:a16="http://schemas.microsoft.com/office/drawing/2014/main" id="{2244FC68-F333-4DB3-BC49-CA289D558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9781" y="3601981"/>
                <a:ext cx="642310" cy="642310"/>
              </a:xfrm>
              <a:prstGeom prst="rect">
                <a:avLst/>
              </a:prstGeom>
            </p:spPr>
          </p:pic>
        </p:grpSp>
        <p:pic>
          <p:nvPicPr>
            <p:cNvPr id="4" name="Picture 3">
              <a:extLst>
                <a:ext uri="{FF2B5EF4-FFF2-40B4-BE49-F238E27FC236}">
                  <a16:creationId xmlns:a16="http://schemas.microsoft.com/office/drawing/2014/main" id="{49E40A51-1CE1-4B69-A511-EA8CDBC63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3050" y="2972045"/>
              <a:ext cx="2571750" cy="1928813"/>
            </a:xfrm>
            <a:prstGeom prst="rect">
              <a:avLst/>
            </a:prstGeom>
          </p:spPr>
        </p:pic>
      </p:grpSp>
    </p:spTree>
    <p:extLst>
      <p:ext uri="{BB962C8B-B14F-4D97-AF65-F5344CB8AC3E}">
        <p14:creationId xmlns:p14="http://schemas.microsoft.com/office/powerpoint/2010/main" val="388078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0895BA-DABF-4A47-A56C-1719D0EEB885}"/>
              </a:ext>
            </a:extLst>
          </p:cNvPr>
          <p:cNvSpPr txBox="1"/>
          <p:nvPr/>
        </p:nvSpPr>
        <p:spPr>
          <a:xfrm>
            <a:off x="19026" y="-22086"/>
            <a:ext cx="7366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2 of 6</a:t>
            </a:r>
          </a:p>
        </p:txBody>
      </p:sp>
      <p:sp>
        <p:nvSpPr>
          <p:cNvPr id="36" name="TextBox 35">
            <a:extLst>
              <a:ext uri="{FF2B5EF4-FFF2-40B4-BE49-F238E27FC236}">
                <a16:creationId xmlns:a16="http://schemas.microsoft.com/office/drawing/2014/main" id="{7D14409E-E399-438A-B1EB-D8F74E23686A}"/>
              </a:ext>
            </a:extLst>
          </p:cNvPr>
          <p:cNvSpPr txBox="1"/>
          <p:nvPr/>
        </p:nvSpPr>
        <p:spPr>
          <a:xfrm>
            <a:off x="396852" y="283882"/>
            <a:ext cx="9908436"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Use-cases and concept walkthrough</a:t>
            </a:r>
          </a:p>
        </p:txBody>
      </p:sp>
      <p:sp>
        <p:nvSpPr>
          <p:cNvPr id="57" name="TextBox 56">
            <a:extLst>
              <a:ext uri="{FF2B5EF4-FFF2-40B4-BE49-F238E27FC236}">
                <a16:creationId xmlns:a16="http://schemas.microsoft.com/office/drawing/2014/main" id="{B53EB4A2-EC40-4DC1-BC5F-AC264C970510}"/>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There are two types of linear regression: Simple and Multiple Linear regression. Today, we will talk about simple linear regression.</a:t>
            </a:r>
          </a:p>
        </p:txBody>
      </p:sp>
      <p:pic>
        <p:nvPicPr>
          <p:cNvPr id="6146" name="Picture 2" descr="https://miro.medium.com/max/543/0*h4IxxuOmfglGQd1v.png">
            <a:extLst>
              <a:ext uri="{FF2B5EF4-FFF2-40B4-BE49-F238E27FC236}">
                <a16:creationId xmlns:a16="http://schemas.microsoft.com/office/drawing/2014/main" id="{6DD72CE3-779C-4411-A760-0B8F3A333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163" y="1849957"/>
            <a:ext cx="4566759" cy="3120199"/>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60C2A0D4-7041-469A-A183-B49C1AE3F13C}"/>
              </a:ext>
            </a:extLst>
          </p:cNvPr>
          <p:cNvSpPr txBox="1"/>
          <p:nvPr/>
        </p:nvSpPr>
        <p:spPr>
          <a:xfrm>
            <a:off x="396852" y="1759815"/>
            <a:ext cx="6104532" cy="1292662"/>
          </a:xfrm>
          <a:prstGeom prst="rect">
            <a:avLst/>
          </a:prstGeom>
          <a:noFill/>
        </p:spPr>
        <p:txBody>
          <a:bodyPr wrap="square" lIns="0" tIns="0" rIns="0" bIns="0" rtlCol="0" anchor="t">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What do we understand here?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X-Axis: Independent variable — Years of Experience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Y-Axis: Dependent variable — Salary</a:t>
            </a:r>
          </a:p>
          <a:p>
            <a:endParaRPr lang="en-US" sz="1400"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We understand that salary is somewhat dependent on the number of years of experience and can be represented as an equation as shown below:</a:t>
            </a:r>
          </a:p>
        </p:txBody>
      </p:sp>
      <p:pic>
        <p:nvPicPr>
          <p:cNvPr id="2" name="Picture 1">
            <a:extLst>
              <a:ext uri="{FF2B5EF4-FFF2-40B4-BE49-F238E27FC236}">
                <a16:creationId xmlns:a16="http://schemas.microsoft.com/office/drawing/2014/main" id="{F5060003-0E25-4D1C-B610-9A9BA012A4D0}"/>
              </a:ext>
            </a:extLst>
          </p:cNvPr>
          <p:cNvPicPr>
            <a:picLocks noChangeAspect="1"/>
          </p:cNvPicPr>
          <p:nvPr/>
        </p:nvPicPr>
        <p:blipFill>
          <a:blip r:embed="rId4"/>
          <a:stretch>
            <a:fillRect/>
          </a:stretch>
        </p:blipFill>
        <p:spPr>
          <a:xfrm>
            <a:off x="396852" y="3271945"/>
            <a:ext cx="6104532" cy="1815342"/>
          </a:xfrm>
          <a:prstGeom prst="rect">
            <a:avLst/>
          </a:prstGeom>
        </p:spPr>
      </p:pic>
      <p:sp>
        <p:nvSpPr>
          <p:cNvPr id="68" name="TextBox 67">
            <a:extLst>
              <a:ext uri="{FF2B5EF4-FFF2-40B4-BE49-F238E27FC236}">
                <a16:creationId xmlns:a16="http://schemas.microsoft.com/office/drawing/2014/main" id="{8514688B-F713-4AB9-9ECE-1F785CA04BF1}"/>
              </a:ext>
            </a:extLst>
          </p:cNvPr>
          <p:cNvSpPr txBox="1"/>
          <p:nvPr/>
        </p:nvSpPr>
        <p:spPr>
          <a:xfrm>
            <a:off x="387338" y="5348043"/>
            <a:ext cx="6104532" cy="707886"/>
          </a:xfrm>
          <a:prstGeom prst="rect">
            <a:avLst/>
          </a:prstGeom>
          <a:noFill/>
        </p:spPr>
        <p:txBody>
          <a:bodyPr wrap="square" lIns="0" tIns="0" rIns="0" bIns="0" rtlCol="0" anchor="t">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Best fit line</a:t>
            </a:r>
            <a:br>
              <a:rPr lang="en-US" sz="1400" b="1" dirty="0">
                <a:solidFill>
                  <a:schemeClr val="tx1">
                    <a:lumMod val="65000"/>
                    <a:lumOff val="35000"/>
                  </a:schemeClr>
                </a:solidFill>
                <a:latin typeface="Arial" panose="020B0604020202020204" pitchFamily="34" charset="0"/>
                <a:cs typeface="Arial" panose="020B0604020202020204" pitchFamily="34" charset="0"/>
              </a:rPr>
            </a:br>
            <a:r>
              <a:rPr lang="en-US" sz="300" b="1" dirty="0">
                <a:solidFill>
                  <a:schemeClr val="tx1">
                    <a:lumMod val="65000"/>
                    <a:lumOff val="35000"/>
                  </a:schemeClr>
                </a:solidFill>
                <a:latin typeface="Arial" panose="020B0604020202020204" pitchFamily="34" charset="0"/>
                <a:cs typeface="Arial" panose="020B0604020202020204" pitchFamily="34" charset="0"/>
              </a:rPr>
              <a:t> </a:t>
            </a:r>
            <a:endParaRPr lang="en-US" sz="1400" b="1"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Draw a straight line through the set of points in a way that the line is as close to the points as possible</a:t>
            </a:r>
          </a:p>
        </p:txBody>
      </p:sp>
    </p:spTree>
    <p:extLst>
      <p:ext uri="{BB962C8B-B14F-4D97-AF65-F5344CB8AC3E}">
        <p14:creationId xmlns:p14="http://schemas.microsoft.com/office/powerpoint/2010/main" val="2931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0895BA-DABF-4A47-A56C-1719D0EEB885}"/>
              </a:ext>
            </a:extLst>
          </p:cNvPr>
          <p:cNvSpPr txBox="1"/>
          <p:nvPr/>
        </p:nvSpPr>
        <p:spPr>
          <a:xfrm>
            <a:off x="19026" y="-22086"/>
            <a:ext cx="7366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3 of 6</a:t>
            </a:r>
          </a:p>
        </p:txBody>
      </p:sp>
      <p:sp>
        <p:nvSpPr>
          <p:cNvPr id="36" name="TextBox 35">
            <a:extLst>
              <a:ext uri="{FF2B5EF4-FFF2-40B4-BE49-F238E27FC236}">
                <a16:creationId xmlns:a16="http://schemas.microsoft.com/office/drawing/2014/main" id="{7D14409E-E399-438A-B1EB-D8F74E23686A}"/>
              </a:ext>
            </a:extLst>
          </p:cNvPr>
          <p:cNvSpPr txBox="1"/>
          <p:nvPr/>
        </p:nvSpPr>
        <p:spPr>
          <a:xfrm>
            <a:off x="396852" y="283882"/>
            <a:ext cx="11316612"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How to assess your </a:t>
            </a:r>
            <a:r>
              <a:rPr lang="en-US" sz="3900" b="1" dirty="0">
                <a:solidFill>
                  <a:schemeClr val="accent1">
                    <a:lumMod val="75000"/>
                  </a:schemeClr>
                </a:solidFill>
                <a:latin typeface="Arial" panose="020B0604020202020204" pitchFamily="34" charset="0"/>
                <a:cs typeface="Arial" panose="020B0604020202020204" pitchFamily="34" charset="0"/>
              </a:rPr>
              <a:t>linear regression </a:t>
            </a: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model?</a:t>
            </a:r>
          </a:p>
        </p:txBody>
      </p:sp>
      <p:sp>
        <p:nvSpPr>
          <p:cNvPr id="9" name="TextBox 8">
            <a:extLst>
              <a:ext uri="{FF2B5EF4-FFF2-40B4-BE49-F238E27FC236}">
                <a16:creationId xmlns:a16="http://schemas.microsoft.com/office/drawing/2014/main" id="{100D09EE-DE9F-4552-BE9A-B384B3D8BF41}"/>
              </a:ext>
            </a:extLst>
          </p:cNvPr>
          <p:cNvSpPr txBox="1"/>
          <p:nvPr/>
        </p:nvSpPr>
        <p:spPr>
          <a:xfrm>
            <a:off x="396852" y="1384911"/>
            <a:ext cx="6726324" cy="861774"/>
          </a:xfrm>
          <a:prstGeom prst="rect">
            <a:avLst/>
          </a:prstGeom>
          <a:noFill/>
        </p:spPr>
        <p:txBody>
          <a:bodyPr wrap="square" lIns="0" tIns="0" rIns="0" bIns="0" rtlCol="0" anchor="t">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How to be sure that we have the best model possible?</a:t>
            </a:r>
          </a:p>
          <a:p>
            <a:endParaRPr lang="en-US" sz="1400"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We need to be better than the mean of the data. We need to be better than the mean of the model. This is called TSS (Total Sum of Squares).</a:t>
            </a:r>
          </a:p>
        </p:txBody>
      </p:sp>
      <p:grpSp>
        <p:nvGrpSpPr>
          <p:cNvPr id="26" name="Group 25">
            <a:extLst>
              <a:ext uri="{FF2B5EF4-FFF2-40B4-BE49-F238E27FC236}">
                <a16:creationId xmlns:a16="http://schemas.microsoft.com/office/drawing/2014/main" id="{7560B975-DE36-4D71-BBF6-BF45CA37C023}"/>
              </a:ext>
            </a:extLst>
          </p:cNvPr>
          <p:cNvGrpSpPr/>
          <p:nvPr/>
        </p:nvGrpSpPr>
        <p:grpSpPr>
          <a:xfrm>
            <a:off x="193617" y="2431412"/>
            <a:ext cx="5104720" cy="1238540"/>
            <a:chOff x="193617" y="2431412"/>
            <a:chExt cx="5104720" cy="1238540"/>
          </a:xfrm>
        </p:grpSpPr>
        <p:pic>
          <p:nvPicPr>
            <p:cNvPr id="3" name="Picture 2">
              <a:extLst>
                <a:ext uri="{FF2B5EF4-FFF2-40B4-BE49-F238E27FC236}">
                  <a16:creationId xmlns:a16="http://schemas.microsoft.com/office/drawing/2014/main" id="{650FD96E-CEB9-4AC9-B501-3E27B6CD0083}"/>
                </a:ext>
              </a:extLst>
            </p:cNvPr>
            <p:cNvPicPr>
              <a:picLocks noChangeAspect="1"/>
            </p:cNvPicPr>
            <p:nvPr/>
          </p:nvPicPr>
          <p:blipFill>
            <a:blip r:embed="rId3"/>
            <a:stretch>
              <a:fillRect/>
            </a:stretch>
          </p:blipFill>
          <p:spPr>
            <a:xfrm>
              <a:off x="2030800" y="2879114"/>
              <a:ext cx="2235571" cy="790838"/>
            </a:xfrm>
            <a:prstGeom prst="rect">
              <a:avLst/>
            </a:prstGeom>
          </p:spPr>
        </p:pic>
        <p:sp>
          <p:nvSpPr>
            <p:cNvPr id="11" name="TextBox 10">
              <a:extLst>
                <a:ext uri="{FF2B5EF4-FFF2-40B4-BE49-F238E27FC236}">
                  <a16:creationId xmlns:a16="http://schemas.microsoft.com/office/drawing/2014/main" id="{B276771C-4B0A-4C28-8B0B-C9C7438D51D1}"/>
                </a:ext>
              </a:extLst>
            </p:cNvPr>
            <p:cNvSpPr txBox="1"/>
            <p:nvPr/>
          </p:nvSpPr>
          <p:spPr>
            <a:xfrm>
              <a:off x="1447382" y="2652887"/>
              <a:ext cx="3850955" cy="215444"/>
            </a:xfrm>
            <a:prstGeom prst="rect">
              <a:avLst/>
            </a:prstGeom>
            <a:noFill/>
          </p:spPr>
          <p:txBody>
            <a:bodyPr wrap="square" lIns="0" tIns="0" rIns="0" bIns="0" rtlCol="0" anchor="t">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TSS</a:t>
              </a:r>
              <a:r>
                <a:rPr lang="en-US" sz="1400" dirty="0">
                  <a:solidFill>
                    <a:schemeClr val="tx1">
                      <a:lumMod val="65000"/>
                      <a:lumOff val="35000"/>
                    </a:schemeClr>
                  </a:solidFill>
                  <a:latin typeface="Arial" panose="020B0604020202020204" pitchFamily="34" charset="0"/>
                  <a:cs typeface="Arial" panose="020B0604020202020204" pitchFamily="34" charset="0"/>
                </a:rPr>
                <a:t>: (Each point – the mean of the entire data)</a:t>
              </a:r>
            </a:p>
          </p:txBody>
        </p:sp>
        <p:grpSp>
          <p:nvGrpSpPr>
            <p:cNvPr id="13" name="Group 129">
              <a:extLst>
                <a:ext uri="{FF2B5EF4-FFF2-40B4-BE49-F238E27FC236}">
                  <a16:creationId xmlns:a16="http://schemas.microsoft.com/office/drawing/2014/main" id="{532B931B-B4BC-4262-8D53-E66750B858DA}"/>
                </a:ext>
              </a:extLst>
            </p:cNvPr>
            <p:cNvGrpSpPr>
              <a:grpSpLocks noChangeAspect="1"/>
            </p:cNvGrpSpPr>
            <p:nvPr/>
          </p:nvGrpSpPr>
          <p:grpSpPr>
            <a:xfrm>
              <a:off x="193617" y="2431412"/>
              <a:ext cx="1124065" cy="1125007"/>
              <a:chOff x="2779491" y="2517212"/>
              <a:chExt cx="648499" cy="649042"/>
            </a:xfrm>
          </p:grpSpPr>
          <p:sp>
            <p:nvSpPr>
              <p:cNvPr id="14" name="Oval 13">
                <a:extLst>
                  <a:ext uri="{FF2B5EF4-FFF2-40B4-BE49-F238E27FC236}">
                    <a16:creationId xmlns:a16="http://schemas.microsoft.com/office/drawing/2014/main" id="{34381707-9CF3-4F69-AD2E-E06290CDFFF0}"/>
                  </a:ext>
                </a:extLst>
              </p:cNvPr>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3044D7E1-C6C1-4632-8D5D-AE6E723D97B9}"/>
                  </a:ext>
                </a:extLst>
              </p:cNvPr>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latin typeface="Arial" panose="020B0604020202020204" pitchFamily="34" charset="0"/>
                  <a:cs typeface="Arial" panose="020B0604020202020204" pitchFamily="34" charset="0"/>
                </a:endParaRPr>
              </a:p>
            </p:txBody>
          </p:sp>
        </p:grpSp>
        <p:pic>
          <p:nvPicPr>
            <p:cNvPr id="16" name="Picture 15">
              <a:extLst>
                <a:ext uri="{FF2B5EF4-FFF2-40B4-BE49-F238E27FC236}">
                  <a16:creationId xmlns:a16="http://schemas.microsoft.com/office/drawing/2014/main" id="{CEAA7210-86C5-4393-94F7-0931AF9C5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418" y="2724027"/>
              <a:ext cx="557671" cy="557671"/>
            </a:xfrm>
            <a:prstGeom prst="rect">
              <a:avLst/>
            </a:prstGeom>
          </p:spPr>
        </p:pic>
      </p:grpSp>
      <p:grpSp>
        <p:nvGrpSpPr>
          <p:cNvPr id="28" name="Group 27">
            <a:extLst>
              <a:ext uri="{FF2B5EF4-FFF2-40B4-BE49-F238E27FC236}">
                <a16:creationId xmlns:a16="http://schemas.microsoft.com/office/drawing/2014/main" id="{2E8354CC-B722-4376-8D78-4FA2A609C94D}"/>
              </a:ext>
            </a:extLst>
          </p:cNvPr>
          <p:cNvGrpSpPr/>
          <p:nvPr/>
        </p:nvGrpSpPr>
        <p:grpSpPr>
          <a:xfrm>
            <a:off x="5871075" y="2431411"/>
            <a:ext cx="5266317" cy="1125007"/>
            <a:chOff x="5871075" y="2431411"/>
            <a:chExt cx="5266317" cy="1125007"/>
          </a:xfrm>
        </p:grpSpPr>
        <p:sp>
          <p:nvSpPr>
            <p:cNvPr id="12" name="TextBox 11">
              <a:extLst>
                <a:ext uri="{FF2B5EF4-FFF2-40B4-BE49-F238E27FC236}">
                  <a16:creationId xmlns:a16="http://schemas.microsoft.com/office/drawing/2014/main" id="{7243B91C-D035-4D4D-BBC1-35156FB44D89}"/>
                </a:ext>
              </a:extLst>
            </p:cNvPr>
            <p:cNvSpPr txBox="1"/>
            <p:nvPr/>
          </p:nvSpPr>
          <p:spPr>
            <a:xfrm>
              <a:off x="7238645" y="2616305"/>
              <a:ext cx="3898747" cy="215444"/>
            </a:xfrm>
            <a:prstGeom prst="rect">
              <a:avLst/>
            </a:prstGeom>
            <a:noFill/>
          </p:spPr>
          <p:txBody>
            <a:bodyPr wrap="square" lIns="0" tIns="0" rIns="0" bIns="0" rtlCol="0" anchor="t">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RSS</a:t>
              </a:r>
              <a:r>
                <a:rPr lang="en-US" sz="1400" dirty="0">
                  <a:solidFill>
                    <a:schemeClr val="tx1">
                      <a:lumMod val="65000"/>
                      <a:lumOff val="35000"/>
                    </a:schemeClr>
                  </a:solidFill>
                  <a:latin typeface="Arial" panose="020B0604020202020204" pitchFamily="34" charset="0"/>
                  <a:cs typeface="Arial" panose="020B0604020202020204" pitchFamily="34" charset="0"/>
                </a:rPr>
                <a:t>: Sum of (actual value – predicted value)</a:t>
              </a:r>
            </a:p>
          </p:txBody>
        </p:sp>
        <p:grpSp>
          <p:nvGrpSpPr>
            <p:cNvPr id="7" name="Group 6">
              <a:extLst>
                <a:ext uri="{FF2B5EF4-FFF2-40B4-BE49-F238E27FC236}">
                  <a16:creationId xmlns:a16="http://schemas.microsoft.com/office/drawing/2014/main" id="{4436755D-E427-4FD5-A971-501AC5DD378E}"/>
                </a:ext>
              </a:extLst>
            </p:cNvPr>
            <p:cNvGrpSpPr/>
            <p:nvPr/>
          </p:nvGrpSpPr>
          <p:grpSpPr>
            <a:xfrm>
              <a:off x="5871075" y="2431411"/>
              <a:ext cx="1124065" cy="1125007"/>
              <a:chOff x="193617" y="3828487"/>
              <a:chExt cx="1124065" cy="1125007"/>
            </a:xfrm>
          </p:grpSpPr>
          <p:grpSp>
            <p:nvGrpSpPr>
              <p:cNvPr id="21" name="Group 132">
                <a:extLst>
                  <a:ext uri="{FF2B5EF4-FFF2-40B4-BE49-F238E27FC236}">
                    <a16:creationId xmlns:a16="http://schemas.microsoft.com/office/drawing/2014/main" id="{08D9D02D-4127-48BE-844A-2D85EDAE89DC}"/>
                  </a:ext>
                </a:extLst>
              </p:cNvPr>
              <p:cNvGrpSpPr>
                <a:grpSpLocks noChangeAspect="1"/>
              </p:cNvGrpSpPr>
              <p:nvPr/>
            </p:nvGrpSpPr>
            <p:grpSpPr>
              <a:xfrm>
                <a:off x="193617" y="3828487"/>
                <a:ext cx="1124065" cy="1125007"/>
                <a:chOff x="5716010" y="2517212"/>
                <a:chExt cx="648499" cy="649042"/>
              </a:xfrm>
            </p:grpSpPr>
            <p:sp>
              <p:nvSpPr>
                <p:cNvPr id="22" name="Oval 21">
                  <a:extLst>
                    <a:ext uri="{FF2B5EF4-FFF2-40B4-BE49-F238E27FC236}">
                      <a16:creationId xmlns:a16="http://schemas.microsoft.com/office/drawing/2014/main" id="{4F3DCB4F-2E51-4DF4-B49D-95B4185ADF80}"/>
                    </a:ext>
                  </a:extLst>
                </p:cNvPr>
                <p:cNvSpPr>
                  <a:spLocks noChangeAspect="1"/>
                </p:cNvSpPr>
                <p:nvPr/>
              </p:nvSpPr>
              <p:spPr>
                <a:xfrm>
                  <a:off x="5716010" y="2517212"/>
                  <a:ext cx="648499" cy="649042"/>
                </a:xfrm>
                <a:prstGeom prst="ellipse">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B5E80172-B9E0-4CA2-98C3-E0F13536A30C}"/>
                    </a:ext>
                  </a:extLst>
                </p:cNvPr>
                <p:cNvSpPr>
                  <a:spLocks noChangeAspect="1"/>
                </p:cNvSpPr>
                <p:nvPr/>
              </p:nvSpPr>
              <p:spPr>
                <a:xfrm>
                  <a:off x="5790837" y="2592102"/>
                  <a:ext cx="498845" cy="499263"/>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pic>
            <p:nvPicPr>
              <p:cNvPr id="24" name="Picture 23">
                <a:extLst>
                  <a:ext uri="{FF2B5EF4-FFF2-40B4-BE49-F238E27FC236}">
                    <a16:creationId xmlns:a16="http://schemas.microsoft.com/office/drawing/2014/main" id="{D18A8BB9-4A3B-4D1B-98BD-65B5C2536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99" y="4082599"/>
                <a:ext cx="611979" cy="611979"/>
              </a:xfrm>
              <a:prstGeom prst="rect">
                <a:avLst/>
              </a:prstGeom>
            </p:spPr>
          </p:pic>
        </p:grpSp>
        <p:pic>
          <p:nvPicPr>
            <p:cNvPr id="5" name="Picture 4">
              <a:extLst>
                <a:ext uri="{FF2B5EF4-FFF2-40B4-BE49-F238E27FC236}">
                  <a16:creationId xmlns:a16="http://schemas.microsoft.com/office/drawing/2014/main" id="{99B94401-59B9-4CE0-8CC7-99B98A9DA021}"/>
                </a:ext>
              </a:extLst>
            </p:cNvPr>
            <p:cNvPicPr>
              <a:picLocks noChangeAspect="1"/>
            </p:cNvPicPr>
            <p:nvPr/>
          </p:nvPicPr>
          <p:blipFill>
            <a:blip r:embed="rId6"/>
            <a:stretch>
              <a:fillRect/>
            </a:stretch>
          </p:blipFill>
          <p:spPr>
            <a:xfrm>
              <a:off x="7764800" y="2863921"/>
              <a:ext cx="2558775" cy="692497"/>
            </a:xfrm>
            <a:prstGeom prst="rect">
              <a:avLst/>
            </a:prstGeom>
          </p:spPr>
        </p:pic>
      </p:grpSp>
      <p:grpSp>
        <p:nvGrpSpPr>
          <p:cNvPr id="29" name="Group 28">
            <a:extLst>
              <a:ext uri="{FF2B5EF4-FFF2-40B4-BE49-F238E27FC236}">
                <a16:creationId xmlns:a16="http://schemas.microsoft.com/office/drawing/2014/main" id="{EDA35B91-3D58-40D5-A90F-D67A7B0C23AF}"/>
              </a:ext>
            </a:extLst>
          </p:cNvPr>
          <p:cNvGrpSpPr/>
          <p:nvPr/>
        </p:nvGrpSpPr>
        <p:grpSpPr>
          <a:xfrm>
            <a:off x="2224439" y="4559457"/>
            <a:ext cx="7293272" cy="1855370"/>
            <a:chOff x="2224439" y="4559457"/>
            <a:chExt cx="7293272" cy="1855370"/>
          </a:xfrm>
        </p:grpSpPr>
        <p:sp>
          <p:nvSpPr>
            <p:cNvPr id="27" name="TextBox 26">
              <a:extLst>
                <a:ext uri="{FF2B5EF4-FFF2-40B4-BE49-F238E27FC236}">
                  <a16:creationId xmlns:a16="http://schemas.microsoft.com/office/drawing/2014/main" id="{0DDF6208-BD52-46F6-8676-A84EC940C083}"/>
                </a:ext>
              </a:extLst>
            </p:cNvPr>
            <p:cNvSpPr txBox="1"/>
            <p:nvPr/>
          </p:nvSpPr>
          <p:spPr>
            <a:xfrm>
              <a:off x="2224439" y="5983940"/>
              <a:ext cx="7293272" cy="430887"/>
            </a:xfrm>
            <a:prstGeom prst="rect">
              <a:avLst/>
            </a:prstGeom>
            <a:noFill/>
          </p:spPr>
          <p:txBody>
            <a:bodyPr wrap="square" lIns="0" tIns="0" rIns="0" bIns="0" rtlCol="0" anchor="t">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Now, we will define the metric that explains what portion of the given data is explained. </a:t>
              </a:r>
            </a:p>
            <a:p>
              <a:pPr algn="ctr"/>
              <a:r>
                <a:rPr lang="en-US" sz="1400" dirty="0">
                  <a:solidFill>
                    <a:schemeClr val="tx1">
                      <a:lumMod val="65000"/>
                      <a:lumOff val="35000"/>
                    </a:schemeClr>
                  </a:solidFill>
                  <a:latin typeface="Arial" panose="020B0604020202020204" pitchFamily="34" charset="0"/>
                  <a:cs typeface="Arial" panose="020B0604020202020204" pitchFamily="34" charset="0"/>
                </a:rPr>
                <a:t>This is also known as the </a:t>
              </a:r>
              <a:r>
                <a:rPr lang="en-US" sz="1400" b="1" dirty="0">
                  <a:solidFill>
                    <a:schemeClr val="tx1">
                      <a:lumMod val="65000"/>
                      <a:lumOff val="35000"/>
                    </a:schemeClr>
                  </a:solidFill>
                  <a:latin typeface="Arial" panose="020B0604020202020204" pitchFamily="34" charset="0"/>
                  <a:cs typeface="Arial" panose="020B0604020202020204" pitchFamily="34" charset="0"/>
                </a:rPr>
                <a:t>coefficient of error</a:t>
              </a:r>
              <a:r>
                <a:rPr lang="en-US" sz="1400" dirty="0">
                  <a:solidFill>
                    <a:schemeClr val="tx1">
                      <a:lumMod val="65000"/>
                      <a:lumOff val="35000"/>
                    </a:schemeClr>
                  </a:solidFill>
                  <a:latin typeface="Arial" panose="020B0604020202020204" pitchFamily="34" charset="0"/>
                  <a:cs typeface="Arial" panose="020B0604020202020204" pitchFamily="34" charset="0"/>
                </a:rPr>
                <a:t>.</a:t>
              </a:r>
            </a:p>
          </p:txBody>
        </p:sp>
        <p:pic>
          <p:nvPicPr>
            <p:cNvPr id="25" name="Picture 24">
              <a:extLst>
                <a:ext uri="{FF2B5EF4-FFF2-40B4-BE49-F238E27FC236}">
                  <a16:creationId xmlns:a16="http://schemas.microsoft.com/office/drawing/2014/main" id="{F6F490EE-CD57-4556-945A-190FBB982D02}"/>
                </a:ext>
              </a:extLst>
            </p:cNvPr>
            <p:cNvPicPr>
              <a:picLocks noChangeAspect="1"/>
            </p:cNvPicPr>
            <p:nvPr/>
          </p:nvPicPr>
          <p:blipFill>
            <a:blip r:embed="rId7"/>
            <a:stretch>
              <a:fillRect/>
            </a:stretch>
          </p:blipFill>
          <p:spPr>
            <a:xfrm>
              <a:off x="3675888" y="4559457"/>
              <a:ext cx="3668831" cy="1109558"/>
            </a:xfrm>
            <a:prstGeom prst="rect">
              <a:avLst/>
            </a:prstGeom>
          </p:spPr>
        </p:pic>
        <p:grpSp>
          <p:nvGrpSpPr>
            <p:cNvPr id="37" name="Group 133">
              <a:extLst>
                <a:ext uri="{FF2B5EF4-FFF2-40B4-BE49-F238E27FC236}">
                  <a16:creationId xmlns:a16="http://schemas.microsoft.com/office/drawing/2014/main" id="{CBDC746F-D501-4492-90D6-C2E48BD0677F}"/>
                </a:ext>
              </a:extLst>
            </p:cNvPr>
            <p:cNvGrpSpPr>
              <a:grpSpLocks noChangeAspect="1"/>
            </p:cNvGrpSpPr>
            <p:nvPr/>
          </p:nvGrpSpPr>
          <p:grpSpPr>
            <a:xfrm>
              <a:off x="2300618" y="4640290"/>
              <a:ext cx="1124065" cy="1125007"/>
              <a:chOff x="5249342" y="1406453"/>
              <a:chExt cx="648499" cy="649042"/>
            </a:xfrm>
          </p:grpSpPr>
          <p:sp>
            <p:nvSpPr>
              <p:cNvPr id="38" name="Oval 37">
                <a:extLst>
                  <a:ext uri="{FF2B5EF4-FFF2-40B4-BE49-F238E27FC236}">
                    <a16:creationId xmlns:a16="http://schemas.microsoft.com/office/drawing/2014/main" id="{52B66B8E-2E2C-4BD0-9916-561F3A465C5D}"/>
                  </a:ext>
                </a:extLst>
              </p:cNvPr>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30AC51F8-99EF-44B6-9E9F-0F6C58B1B58E}"/>
                  </a:ext>
                </a:extLst>
              </p:cNvPr>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A5C7F9DE-55CF-48C5-9260-1D35915EE9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0308" y="4888405"/>
              <a:ext cx="584684" cy="584684"/>
            </a:xfrm>
            <a:prstGeom prst="rect">
              <a:avLst/>
            </a:prstGeom>
          </p:spPr>
        </p:pic>
      </p:grpSp>
    </p:spTree>
    <p:extLst>
      <p:ext uri="{BB962C8B-B14F-4D97-AF65-F5344CB8AC3E}">
        <p14:creationId xmlns:p14="http://schemas.microsoft.com/office/powerpoint/2010/main" val="256642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E639D0-BAAD-4F58-9B6D-AB70135305F1}"/>
              </a:ext>
            </a:extLst>
          </p:cNvPr>
          <p:cNvSpPr txBox="1"/>
          <p:nvPr/>
        </p:nvSpPr>
        <p:spPr>
          <a:xfrm>
            <a:off x="396852" y="283882"/>
            <a:ext cx="9856257" cy="646331"/>
          </a:xfrm>
          <a:prstGeom prst="rect">
            <a:avLst/>
          </a:prstGeom>
          <a:noFill/>
        </p:spPr>
        <p:txBody>
          <a:bodyPr wrap="square" rtlCol="0">
            <a:spAutoFit/>
          </a:bodyPr>
          <a:lstStyle/>
          <a:p>
            <a:pPr>
              <a:defRPr/>
            </a:pPr>
            <a:r>
              <a:rPr lang="en-US" sz="3600" b="1" dirty="0">
                <a:solidFill>
                  <a:schemeClr val="accent1">
                    <a:lumMod val="75000"/>
                  </a:schemeClr>
                </a:solidFill>
                <a:latin typeface="Arial" panose="020B0604020202020204" pitchFamily="34" charset="0"/>
                <a:cs typeface="Arial" panose="020B0604020202020204" pitchFamily="34" charset="0"/>
              </a:rPr>
              <a:t>Industry Relevance: Linear Regression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2BEE1B0C-F499-4999-9AAA-0A912EA76926}"/>
              </a:ext>
            </a:extLst>
          </p:cNvPr>
          <p:cNvSpPr txBox="1"/>
          <p:nvPr/>
        </p:nvSpPr>
        <p:spPr>
          <a:xfrm>
            <a:off x="19026" y="-22086"/>
            <a:ext cx="736624" cy="254109"/>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4 of 6</a:t>
            </a:r>
          </a:p>
        </p:txBody>
      </p:sp>
      <p:sp>
        <p:nvSpPr>
          <p:cNvPr id="67" name="TextBox 66">
            <a:extLst>
              <a:ext uri="{FF2B5EF4-FFF2-40B4-BE49-F238E27FC236}">
                <a16:creationId xmlns:a16="http://schemas.microsoft.com/office/drawing/2014/main" id="{3DEDFE9E-B2FF-47B4-ACEB-4BC78E8D7009}"/>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Linear regression is a topic one should prepare end to end as interviewers are likely to grill you on the simplest topic. </a:t>
            </a:r>
          </a:p>
        </p:txBody>
      </p:sp>
      <p:sp>
        <p:nvSpPr>
          <p:cNvPr id="72" name="TextBox 71">
            <a:extLst>
              <a:ext uri="{FF2B5EF4-FFF2-40B4-BE49-F238E27FC236}">
                <a16:creationId xmlns:a16="http://schemas.microsoft.com/office/drawing/2014/main" id="{F27C96BF-CA87-4279-BF67-0A4F69803468}"/>
              </a:ext>
            </a:extLst>
          </p:cNvPr>
          <p:cNvSpPr txBox="1"/>
          <p:nvPr/>
        </p:nvSpPr>
        <p:spPr>
          <a:xfrm>
            <a:off x="856234" y="1968036"/>
            <a:ext cx="8452358" cy="3262432"/>
          </a:xfrm>
          <a:prstGeom prst="rect">
            <a:avLst/>
          </a:prstGeom>
          <a:noFill/>
        </p:spPr>
        <p:txBody>
          <a:bodyPr wrap="square" lIns="0" tIns="0" rIns="0" bIns="0" rtlCol="0" anchor="t">
            <a:spAutoFit/>
          </a:bodyPr>
          <a:lstStyle/>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Simple 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critical assumptions of Linear regression?</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is the difference between R square and adjusted R square?</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formulas and meaning of RMSE and MSE?</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Complex 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How to improve the accuracy of a linear regression model?</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are the disadvantages of a linear regression model?</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552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6652</TotalTime>
  <Words>820</Words>
  <Application>Microsoft Office PowerPoint</Application>
  <PresentationFormat>Widescreen</PresentationFormat>
  <Paragraphs>127</Paragraphs>
  <Slides>14</Slides>
  <Notes>9</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Anish Mahapatra</dc:creator>
  <cp:lastModifiedBy>Anish Mahapatra</cp:lastModifiedBy>
  <cp:revision>941</cp:revision>
  <dcterms:created xsi:type="dcterms:W3CDTF">2021-05-29T21:16:01Z</dcterms:created>
  <dcterms:modified xsi:type="dcterms:W3CDTF">2022-01-30T06:25:41Z</dcterms:modified>
</cp:coreProperties>
</file>